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sldIdLst>
    <p:sldId id="256" r:id="rId2"/>
    <p:sldId id="279" r:id="rId3"/>
    <p:sldId id="280" r:id="rId4"/>
    <p:sldId id="257" r:id="rId5"/>
    <p:sldId id="259" r:id="rId6"/>
    <p:sldId id="258" r:id="rId7"/>
    <p:sldId id="260" r:id="rId8"/>
    <p:sldId id="261" r:id="rId9"/>
    <p:sldId id="262" r:id="rId10"/>
    <p:sldId id="263" r:id="rId11"/>
    <p:sldId id="264" r:id="rId12"/>
    <p:sldId id="265" r:id="rId13"/>
    <p:sldId id="266" r:id="rId14"/>
    <p:sldId id="267" r:id="rId15"/>
    <p:sldId id="268" r:id="rId16"/>
    <p:sldId id="269" r:id="rId17"/>
    <p:sldId id="271" r:id="rId18"/>
    <p:sldId id="272" r:id="rId19"/>
    <p:sldId id="273" r:id="rId20"/>
    <p:sldId id="274" r:id="rId21"/>
    <p:sldId id="275" r:id="rId22"/>
    <p:sldId id="278" r:id="rId23"/>
    <p:sldId id="276" r:id="rId24"/>
    <p:sldId id="277" r:id="rId25"/>
    <p:sldId id="270" r:id="rId2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6" d="100"/>
          <a:sy n="86" d="100"/>
        </p:scale>
        <p:origin x="-149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0" name="Прямоугольный треугольник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Заголовок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grpSp>
        <p:nvGrpSpPr>
          <p:cNvPr id="2" name="Группа 1"/>
          <p:cNvGrpSpPr/>
          <p:nvPr/>
        </p:nvGrpSpPr>
        <p:grpSpPr>
          <a:xfrm>
            <a:off x="-3765" y="4953000"/>
            <a:ext cx="9147765" cy="1912088"/>
            <a:chOff x="-3765" y="4832896"/>
            <a:chExt cx="9147765" cy="2032192"/>
          </a:xfrm>
        </p:grpSpPr>
        <p:sp>
          <p:nvSpPr>
            <p:cNvPr id="7" name="Полилиния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Полилиния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Дата 29"/>
          <p:cNvSpPr>
            <a:spLocks noGrp="1"/>
          </p:cNvSpPr>
          <p:nvPr>
            <p:ph type="dt" sz="half" idx="10"/>
          </p:nvPr>
        </p:nvSpPr>
        <p:spPr/>
        <p:txBody>
          <a:bodyPr/>
          <a:lstStyle>
            <a:lvl1pPr>
              <a:defRPr>
                <a:solidFill>
                  <a:srgbClr val="FFFFFF"/>
                </a:solidFill>
              </a:defRPr>
            </a:lvl1pPr>
            <a:extLst/>
          </a:lstStyle>
          <a:p>
            <a:fld id="{1F676B51-D9B8-4AD4-98BD-E97BA13B7015}" type="datetimeFigureOut">
              <a:rPr lang="ru-RU" smtClean="0"/>
              <a:pPr/>
              <a:t>12.04.2020</a:t>
            </a:fld>
            <a:endParaRPr lang="ru-RU"/>
          </a:p>
        </p:txBody>
      </p:sp>
      <p:sp>
        <p:nvSpPr>
          <p:cNvPr id="19"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endParaRPr lang="ru-RU"/>
          </a:p>
        </p:txBody>
      </p:sp>
      <p:sp>
        <p:nvSpPr>
          <p:cNvPr id="27" name="Номер слайда 26"/>
          <p:cNvSpPr>
            <a:spLocks noGrp="1"/>
          </p:cNvSpPr>
          <p:nvPr>
            <p:ph type="sldNum" sz="quarter" idx="12"/>
          </p:nvPr>
        </p:nvSpPr>
        <p:spPr/>
        <p:txBody>
          <a:bodyPr/>
          <a:lstStyle>
            <a:lvl1pPr>
              <a:defRPr>
                <a:solidFill>
                  <a:srgbClr val="FFFFFF"/>
                </a:solidFill>
              </a:defRPr>
            </a:lvl1pPr>
            <a:extLst/>
          </a:lstStyle>
          <a:p>
            <a:fld id="{7F779677-23AF-4541-841A-0C2656384E43}"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1F676B51-D9B8-4AD4-98BD-E97BA13B7015}" type="datetimeFigureOut">
              <a:rPr lang="ru-RU" smtClean="0"/>
              <a:pPr/>
              <a:t>12.04.2020</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F779677-23AF-4541-841A-0C2656384E43}"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1F676B51-D9B8-4AD4-98BD-E97BA13B7015}" type="datetimeFigureOut">
              <a:rPr lang="ru-RU" smtClean="0"/>
              <a:pPr/>
              <a:t>12.04.2020</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F779677-23AF-4541-841A-0C2656384E43}"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1F676B51-D9B8-4AD4-98BD-E97BA13B7015}" type="datetimeFigureOut">
              <a:rPr lang="ru-RU" smtClean="0"/>
              <a:pPr/>
              <a:t>12.04.2020</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F779677-23AF-4541-841A-0C2656384E43}" type="slidenum">
              <a:rPr lang="ru-RU" smtClean="0"/>
              <a:pPr/>
              <a:t>‹#›</a:t>
            </a:fld>
            <a:endParaRPr lang="ru-RU"/>
          </a:p>
        </p:txBody>
      </p:sp>
      <p:sp>
        <p:nvSpPr>
          <p:cNvPr id="7" name="Заголовок 6"/>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1F676B51-D9B8-4AD4-98BD-E97BA13B7015}" type="datetimeFigureOut">
              <a:rPr lang="ru-RU" smtClean="0"/>
              <a:pPr/>
              <a:t>12.04.2020</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F779677-23AF-4541-841A-0C2656384E43}" type="slidenum">
              <a:rPr lang="ru-RU" smtClean="0"/>
              <a:pPr/>
              <a:t>‹#›</a:t>
            </a:fld>
            <a:endParaRPr lang="ru-RU"/>
          </a:p>
        </p:txBody>
      </p:sp>
      <p:sp>
        <p:nvSpPr>
          <p:cNvPr id="7" name="Нашивка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Нашивка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1F676B51-D9B8-4AD4-98BD-E97BA13B7015}" type="datetimeFigureOut">
              <a:rPr lang="ru-RU" smtClean="0"/>
              <a:pPr/>
              <a:t>12.04.2020</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F779677-23AF-4541-841A-0C2656384E43}" type="slidenum">
              <a:rPr lang="ru-RU" smtClean="0"/>
              <a:pPr/>
              <a:t>‹#›</a:t>
            </a:fld>
            <a:endParaRPr lang="ru-RU"/>
          </a:p>
        </p:txBody>
      </p:sp>
      <p:sp>
        <p:nvSpPr>
          <p:cNvPr id="8" name="Заголовок 7"/>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1F676B51-D9B8-4AD4-98BD-E97BA13B7015}" type="datetimeFigureOut">
              <a:rPr lang="ru-RU" smtClean="0"/>
              <a:pPr/>
              <a:t>12.04.2020</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7F779677-23AF-4541-841A-0C2656384E43}"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extLst/>
          </a:lstStyle>
          <a:p>
            <a:fld id="{1F676B51-D9B8-4AD4-98BD-E97BA13B7015}" type="datetimeFigureOut">
              <a:rPr lang="ru-RU" smtClean="0"/>
              <a:pPr/>
              <a:t>12.04.2020</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7F779677-23AF-4541-841A-0C2656384E43}" type="slidenum">
              <a:rPr lang="ru-RU" smtClean="0"/>
              <a:pPr/>
              <a:t>‹#›</a:t>
            </a:fld>
            <a:endParaRPr lang="ru-RU"/>
          </a:p>
        </p:txBody>
      </p:sp>
      <p:sp>
        <p:nvSpPr>
          <p:cNvPr id="6" name="Заголовок 5"/>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1F676B51-D9B8-4AD4-98BD-E97BA13B7015}" type="datetimeFigureOut">
              <a:rPr lang="ru-RU" smtClean="0"/>
              <a:pPr/>
              <a:t>12.04.2020</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7F779677-23AF-4541-841A-0C2656384E43}"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727032" y="6407944"/>
            <a:ext cx="1920240" cy="365760"/>
          </a:xfrm>
        </p:spPr>
        <p:txBody>
          <a:bodyPr/>
          <a:lstStyle>
            <a:extLst/>
          </a:lstStyle>
          <a:p>
            <a:fld id="{1F676B51-D9B8-4AD4-98BD-E97BA13B7015}" type="datetimeFigureOut">
              <a:rPr lang="ru-RU" smtClean="0"/>
              <a:pPr/>
              <a:t>12.04.2020</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F779677-23AF-4541-841A-0C2656384E43}"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ru-RU" smtClean="0"/>
              <a:t>Вставка рисунка</a:t>
            </a:r>
            <a:endParaRPr kumimoji="0" lang="en-US" dirty="0"/>
          </a:p>
        </p:txBody>
      </p:sp>
      <p:sp>
        <p:nvSpPr>
          <p:cNvPr id="5" name="Дата 4"/>
          <p:cNvSpPr>
            <a:spLocks noGrp="1"/>
          </p:cNvSpPr>
          <p:nvPr>
            <p:ph type="dt" sz="half" idx="10"/>
          </p:nvPr>
        </p:nvSpPr>
        <p:spPr/>
        <p:txBody>
          <a:bodyPr/>
          <a:lstStyle>
            <a:lvl1pPr>
              <a:defRPr>
                <a:solidFill>
                  <a:schemeClr val="tx1"/>
                </a:solidFill>
              </a:defRPr>
            </a:lvl1pPr>
            <a:extLst/>
          </a:lstStyle>
          <a:p>
            <a:fld id="{1F676B51-D9B8-4AD4-98BD-E97BA13B7015}" type="datetimeFigureOut">
              <a:rPr lang="ru-RU" smtClean="0"/>
              <a:pPr/>
              <a:t>12.04.2020</a:t>
            </a:fld>
            <a:endParaRPr lang="ru-RU"/>
          </a:p>
        </p:txBody>
      </p:sp>
      <p:sp>
        <p:nvSpPr>
          <p:cNvPr id="6" name="Нижний колонтитул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ru-RU"/>
          </a:p>
        </p:txBody>
      </p:sp>
      <p:sp>
        <p:nvSpPr>
          <p:cNvPr id="7" name="Номер слайда 6"/>
          <p:cNvSpPr>
            <a:spLocks noGrp="1"/>
          </p:cNvSpPr>
          <p:nvPr>
            <p:ph type="sldNum" sz="quarter" idx="12"/>
          </p:nvPr>
        </p:nvSpPr>
        <p:spPr/>
        <p:txBody>
          <a:bodyPr/>
          <a:lstStyle>
            <a:lvl1pPr>
              <a:defRPr>
                <a:solidFill>
                  <a:schemeClr val="tx1"/>
                </a:solidFill>
              </a:defRPr>
            </a:lvl1pPr>
            <a:extLst/>
          </a:lstStyle>
          <a:p>
            <a:fld id="{7F779677-23AF-4541-841A-0C2656384E43}" type="slidenum">
              <a:rPr lang="ru-RU" smtClean="0"/>
              <a:pPr/>
              <a:t>‹#›</a:t>
            </a:fld>
            <a:endParaRPr lang="ru-RU"/>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ru-RU" smtClean="0"/>
              <a:t>Образец заголовка</a:t>
            </a:r>
            <a:endParaRPr kumimoji="0" lang="en-US"/>
          </a:p>
        </p:txBody>
      </p:sp>
      <p:sp>
        <p:nvSpPr>
          <p:cNvPr id="8" name="Полилиния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Полилиния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Прямоугольный треугольник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Прямая соединительная линия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Нашивка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Нашивка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Полилиния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ru-RU" smtClean="0"/>
              <a:t>Образец заголовка</a:t>
            </a:r>
            <a:endParaRPr kumimoji="0" lang="en-US"/>
          </a:p>
        </p:txBody>
      </p:sp>
      <p:sp>
        <p:nvSpPr>
          <p:cNvPr id="30" name="Текст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1F676B51-D9B8-4AD4-98BD-E97BA13B7015}" type="datetimeFigureOut">
              <a:rPr lang="ru-RU" smtClean="0"/>
              <a:pPr/>
              <a:t>12.04.2020</a:t>
            </a:fld>
            <a:endParaRPr lang="ru-RU"/>
          </a:p>
        </p:txBody>
      </p:sp>
      <p:sp>
        <p:nvSpPr>
          <p:cNvPr id="22" name="Нижний колонтитул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ru-RU"/>
          </a:p>
        </p:txBody>
      </p:sp>
      <p:sp>
        <p:nvSpPr>
          <p:cNvPr id="18" name="Номер слайда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7F779677-23AF-4541-841A-0C2656384E43}"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433050" y="1544812"/>
            <a:ext cx="6480048" cy="2670006"/>
          </a:xfrm>
        </p:spPr>
        <p:txBody>
          <a:bodyPr>
            <a:normAutofit lnSpcReduction="10000"/>
          </a:bodyPr>
          <a:lstStyle/>
          <a:p>
            <a:pPr algn="l"/>
            <a:r>
              <a:rPr lang="ru-RU" sz="6600" dirty="0" smtClean="0"/>
              <a:t>Самоконтроль </a:t>
            </a:r>
          </a:p>
          <a:p>
            <a:pPr algn="l"/>
            <a:r>
              <a:rPr lang="ru-RU" sz="3600" dirty="0" smtClean="0"/>
              <a:t>в процессе занятий </a:t>
            </a:r>
          </a:p>
          <a:p>
            <a:pPr algn="l"/>
            <a:r>
              <a:rPr lang="ru-RU" sz="3600" dirty="0" smtClean="0"/>
              <a:t>физической культурой </a:t>
            </a:r>
          </a:p>
          <a:p>
            <a:pPr algn="l"/>
            <a:r>
              <a:rPr lang="ru-RU" sz="3600" dirty="0" smtClean="0"/>
              <a:t>и спортом</a:t>
            </a:r>
            <a:endParaRPr lang="ru-RU" sz="5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571472" y="2000240"/>
            <a:ext cx="8229600" cy="4525963"/>
          </a:xfrm>
        </p:spPr>
        <p:txBody>
          <a:bodyPr>
            <a:normAutofit fontScale="92500" lnSpcReduction="20000"/>
          </a:bodyPr>
          <a:lstStyle/>
          <a:p>
            <a:r>
              <a:rPr lang="ru-RU" dirty="0" smtClean="0"/>
              <a:t>Аппетит. Особое внимание надо уделять характеру аппетита утром. Следует считать нормальным, если человек, через ½ - 1 ч после пробуждения, испытывает чувства голода. Иногда человек этой потребности не ощущает и даже через 3 – 4 ч. Это является важным признаком переутомления или неправильной деятельности желудочно-кишечного тракта.</a:t>
            </a:r>
          </a:p>
          <a:p>
            <a:endParaRPr lang="ru-RU" dirty="0" smtClean="0"/>
          </a:p>
          <a:p>
            <a:r>
              <a:rPr lang="ru-RU" dirty="0" smtClean="0"/>
              <a:t>В дневнике самоконтроля аппетит отмечается как нормальный, сниженный, повышенный; также следует фиксировать отсутствие аппетита, отвращение к еде, повышенную жажду.</a:t>
            </a:r>
          </a:p>
          <a:p>
            <a:endParaRPr lang="ru-RU" dirty="0"/>
          </a:p>
        </p:txBody>
      </p:sp>
      <p:sp>
        <p:nvSpPr>
          <p:cNvPr id="3" name="Заголовок 2"/>
          <p:cNvSpPr>
            <a:spLocks noGrp="1"/>
          </p:cNvSpPr>
          <p:nvPr>
            <p:ph type="title"/>
          </p:nvPr>
        </p:nvSpPr>
        <p:spPr>
          <a:xfrm>
            <a:off x="928662" y="642918"/>
            <a:ext cx="7758138" cy="1143000"/>
          </a:xfrm>
        </p:spPr>
        <p:txBody>
          <a:bodyPr>
            <a:normAutofit/>
          </a:bodyPr>
          <a:lstStyle/>
          <a:p>
            <a:r>
              <a:rPr lang="ru-RU" sz="5400" dirty="0" smtClean="0"/>
              <a:t>Аппетит</a:t>
            </a:r>
            <a:endParaRPr lang="ru-RU" sz="5400" dirty="0"/>
          </a:p>
        </p:txBody>
      </p:sp>
      <p:pic>
        <p:nvPicPr>
          <p:cNvPr id="2050" name="Picture 2" descr="C:\Documents and Settings\Admin\Рабочий стол\22.jpg"/>
          <p:cNvPicPr>
            <a:picLocks noChangeAspect="1" noChangeArrowheads="1"/>
          </p:cNvPicPr>
          <p:nvPr/>
        </p:nvPicPr>
        <p:blipFill>
          <a:blip r:embed="rId2" cstate="print"/>
          <a:srcRect/>
          <a:stretch>
            <a:fillRect/>
          </a:stretch>
        </p:blipFill>
        <p:spPr bwMode="auto">
          <a:xfrm>
            <a:off x="5643570" y="214291"/>
            <a:ext cx="3124193" cy="1703996"/>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500034" y="1857364"/>
            <a:ext cx="8229600" cy="4525963"/>
          </a:xfrm>
        </p:spPr>
        <p:txBody>
          <a:bodyPr>
            <a:normAutofit fontScale="92500" lnSpcReduction="20000"/>
          </a:bodyPr>
          <a:lstStyle/>
          <a:p>
            <a:r>
              <a:rPr lang="ru-RU" dirty="0" smtClean="0"/>
              <a:t>Пульс. Исследования пульса является одним из наиболее доступных объективных методов изучения функции сердечно – сосудистой системы.</a:t>
            </a:r>
          </a:p>
          <a:p>
            <a:endParaRPr lang="ru-RU" dirty="0" smtClean="0"/>
          </a:p>
          <a:p>
            <a:r>
              <a:rPr lang="ru-RU" dirty="0" smtClean="0"/>
              <a:t>У одного и того же человека частота пульса меняется в зависимости от времени суток, положения тела (лежа, сидя, стоя). Ещё в большей степени на частоту пульса влияет характер предшествовавшей работы или эмоциональных переживаний: испуг, боль и др. Пульс учащается после приема пищи, чая, кофе, алкоголя, курения.</a:t>
            </a:r>
          </a:p>
        </p:txBody>
      </p:sp>
      <p:sp>
        <p:nvSpPr>
          <p:cNvPr id="3" name="Заголовок 2"/>
          <p:cNvSpPr>
            <a:spLocks noGrp="1"/>
          </p:cNvSpPr>
          <p:nvPr>
            <p:ph type="title"/>
          </p:nvPr>
        </p:nvSpPr>
        <p:spPr>
          <a:xfrm>
            <a:off x="2000232" y="500042"/>
            <a:ext cx="7143768" cy="1143000"/>
          </a:xfrm>
        </p:spPr>
        <p:txBody>
          <a:bodyPr>
            <a:normAutofit/>
          </a:bodyPr>
          <a:lstStyle/>
          <a:p>
            <a:r>
              <a:rPr lang="ru-RU" sz="6000" dirty="0" smtClean="0"/>
              <a:t>ПУЛЬС</a:t>
            </a:r>
            <a:endParaRPr lang="ru-RU" sz="6000" dirty="0"/>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072066" y="285728"/>
            <a:ext cx="2077534" cy="135732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Autofit/>
          </a:bodyPr>
          <a:lstStyle/>
          <a:p>
            <a:r>
              <a:rPr lang="ru-RU" sz="3200" dirty="0" smtClean="0"/>
              <a:t>Существует несколько способов измерения пульса:</a:t>
            </a:r>
            <a:endParaRPr lang="ru-RU" sz="3200" dirty="0"/>
          </a:p>
        </p:txBody>
      </p:sp>
      <p:pic>
        <p:nvPicPr>
          <p:cNvPr id="5" name="Рисунок 4"/>
          <p:cNvPicPr/>
          <p:nvPr/>
        </p:nvPicPr>
        <p:blipFill>
          <a:blip r:embed="rId2" cstate="print"/>
          <a:srcRect/>
          <a:stretch>
            <a:fillRect/>
          </a:stretch>
        </p:blipFill>
        <p:spPr bwMode="auto">
          <a:xfrm>
            <a:off x="2051720" y="3933056"/>
            <a:ext cx="6072230" cy="2662242"/>
          </a:xfrm>
          <a:prstGeom prst="rect">
            <a:avLst/>
          </a:prstGeom>
          <a:noFill/>
          <a:ln w="9525">
            <a:noFill/>
            <a:miter lim="800000"/>
            <a:headEnd/>
            <a:tailEnd/>
          </a:ln>
        </p:spPr>
      </p:pic>
      <p:sp>
        <p:nvSpPr>
          <p:cNvPr id="6" name="Прямоугольник 5"/>
          <p:cNvSpPr/>
          <p:nvPr/>
        </p:nvSpPr>
        <p:spPr>
          <a:xfrm>
            <a:off x="611560" y="1556792"/>
            <a:ext cx="7786742" cy="2246769"/>
          </a:xfrm>
          <a:prstGeom prst="rect">
            <a:avLst/>
          </a:prstGeom>
        </p:spPr>
        <p:txBody>
          <a:bodyPr wrap="square">
            <a:spAutoFit/>
          </a:bodyPr>
          <a:lstStyle/>
          <a:p>
            <a:r>
              <a:rPr lang="ru-RU" sz="2000" dirty="0"/>
              <a:t>а) тремя пальцами на запястье;</a:t>
            </a:r>
            <a:br>
              <a:rPr lang="ru-RU" sz="2000" dirty="0"/>
            </a:br>
            <a:r>
              <a:rPr lang="ru-RU" sz="2000" dirty="0"/>
              <a:t/>
            </a:r>
            <a:br>
              <a:rPr lang="ru-RU" sz="2000" dirty="0"/>
            </a:br>
            <a:r>
              <a:rPr lang="ru-RU" sz="2000" dirty="0"/>
              <a:t>б) большим и указательным пальцами на шее;</a:t>
            </a:r>
            <a:br>
              <a:rPr lang="ru-RU" sz="2000" dirty="0"/>
            </a:br>
            <a:r>
              <a:rPr lang="ru-RU" sz="2000" dirty="0"/>
              <a:t/>
            </a:r>
            <a:br>
              <a:rPr lang="ru-RU" sz="2000" dirty="0"/>
            </a:br>
            <a:r>
              <a:rPr lang="ru-RU" sz="2000" dirty="0"/>
              <a:t>в) кончиками пальцев на </a:t>
            </a:r>
            <a:r>
              <a:rPr lang="ru-RU" sz="2000" dirty="0" smtClean="0"/>
              <a:t>виске;</a:t>
            </a:r>
          </a:p>
          <a:p>
            <a:r>
              <a:rPr lang="ru-RU" sz="2000" dirty="0"/>
              <a:t/>
            </a:r>
            <a:br>
              <a:rPr lang="ru-RU" sz="2000" dirty="0"/>
            </a:br>
            <a:r>
              <a:rPr lang="ru-RU" sz="2000" dirty="0"/>
              <a:t>г) ладонью к груди в области сердца</a:t>
            </a:r>
            <a:r>
              <a:rPr lang="ru-RU" sz="2000" dirty="0" smtClean="0"/>
              <a:t>.</a:t>
            </a:r>
            <a:endParaRPr lang="ru-RU" sz="2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67544" y="764704"/>
            <a:ext cx="8229600" cy="5760640"/>
          </a:xfrm>
        </p:spPr>
        <p:txBody>
          <a:bodyPr>
            <a:normAutofit/>
          </a:bodyPr>
          <a:lstStyle/>
          <a:p>
            <a:r>
              <a:rPr lang="ru-RU" sz="3000" dirty="0" smtClean="0"/>
              <a:t>Обычно пульс считают за 10 секунд. Затем эту величину умножают на 6 и узнают пульс за 1 минуту. </a:t>
            </a:r>
          </a:p>
          <a:p>
            <a:pPr>
              <a:buNone/>
            </a:pPr>
            <a:r>
              <a:rPr lang="ru-RU" sz="2800" dirty="0" smtClean="0">
                <a:solidFill>
                  <a:schemeClr val="bg2">
                    <a:lumMod val="50000"/>
                  </a:schemeClr>
                </a:solidFill>
              </a:rPr>
              <a:t>  Например, если за 10 секунд ты насчитал </a:t>
            </a:r>
          </a:p>
          <a:p>
            <a:r>
              <a:rPr lang="ru-RU" sz="2400" dirty="0" smtClean="0"/>
              <a:t>10 ударов, то пульс за 1 минуту (10X6) равен 60;</a:t>
            </a:r>
          </a:p>
          <a:p>
            <a:r>
              <a:rPr lang="ru-RU" sz="2400" dirty="0" smtClean="0"/>
              <a:t>15 ударов за 1 минуту (15X6) —90; </a:t>
            </a:r>
          </a:p>
          <a:p>
            <a:r>
              <a:rPr lang="ru-RU" sz="2400" dirty="0" smtClean="0"/>
              <a:t>20 ударов за 1 минуту (20X6) —120; </a:t>
            </a:r>
          </a:p>
          <a:p>
            <a:r>
              <a:rPr lang="ru-RU" sz="2400" dirty="0" smtClean="0"/>
              <a:t>25 ударов за 1 минуту (25X6) —150 и т.д.</a:t>
            </a:r>
          </a:p>
          <a:p>
            <a:pPr>
              <a:buNone/>
            </a:pPr>
            <a:endParaRPr lang="ru-RU" sz="2400" dirty="0" smtClean="0"/>
          </a:p>
          <a:p>
            <a:pPr>
              <a:buNone/>
            </a:pPr>
            <a:r>
              <a:rPr lang="ru-RU" sz="2400" dirty="0" smtClean="0"/>
              <a:t>В норме пульс составляет:</a:t>
            </a:r>
          </a:p>
          <a:p>
            <a:pPr>
              <a:buNone/>
            </a:pPr>
            <a:r>
              <a:rPr lang="ru-RU" sz="2400" dirty="0" smtClean="0"/>
              <a:t>у взрослых — 60-70 уд./мин; </a:t>
            </a:r>
          </a:p>
          <a:p>
            <a:pPr>
              <a:buNone/>
            </a:pPr>
            <a:r>
              <a:rPr lang="ru-RU" sz="2400" dirty="0" smtClean="0"/>
              <a:t>у младших школьников — 86-90 уд./мин. </a:t>
            </a:r>
          </a:p>
          <a:p>
            <a:pPr>
              <a:buNone/>
            </a:pPr>
            <a:r>
              <a:rPr lang="ru-RU" sz="2400" dirty="0" smtClean="0"/>
              <a:t>У девочек пульс немного выше, чем у мальчиков.</a:t>
            </a:r>
          </a:p>
        </p:txBody>
      </p:sp>
      <p:sp>
        <p:nvSpPr>
          <p:cNvPr id="3" name="Заголовок 2"/>
          <p:cNvSpPr>
            <a:spLocks noGrp="1"/>
          </p:cNvSpPr>
          <p:nvPr>
            <p:ph type="title"/>
          </p:nvPr>
        </p:nvSpPr>
        <p:spPr>
          <a:xfrm>
            <a:off x="467544" y="0"/>
            <a:ext cx="8229600" cy="980728"/>
          </a:xfrm>
        </p:spPr>
        <p:txBody>
          <a:bodyPr>
            <a:normAutofit/>
          </a:bodyPr>
          <a:lstStyle/>
          <a:p>
            <a:r>
              <a:rPr lang="ru-RU" sz="4400" dirty="0" smtClean="0"/>
              <a:t>Как подсчитать свой пульс?</a:t>
            </a:r>
            <a:endParaRPr lang="ru-RU" sz="4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357166"/>
            <a:ext cx="8229600" cy="5650125"/>
          </a:xfrm>
        </p:spPr>
        <p:txBody>
          <a:bodyPr/>
          <a:lstStyle/>
          <a:p>
            <a:r>
              <a:rPr lang="ru-RU" sz="3000" dirty="0" smtClean="0"/>
              <a:t>После любой физической нагрузки пульс учащается. Чем продолжительнее и тяжелее нагрузка, тем пульс чаще. Это нормально. </a:t>
            </a:r>
          </a:p>
          <a:p>
            <a:r>
              <a:rPr lang="ru-RU" sz="3000" dirty="0" smtClean="0"/>
              <a:t>Однако если пульс утром до зарядки или тренировки больше 90—100 ударов в 1 минуту, то это говорит о том, что или у тебя не всё в порядке со здоровьем, или ты перетренировался в предыдущие дни.</a:t>
            </a:r>
          </a:p>
          <a:p>
            <a:endParaRPr lang="ru-RU"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285720" y="428604"/>
            <a:ext cx="8572560" cy="5578687"/>
          </a:xfrm>
        </p:spPr>
        <p:txBody>
          <a:bodyPr>
            <a:normAutofit/>
          </a:bodyPr>
          <a:lstStyle/>
          <a:p>
            <a:r>
              <a:rPr lang="ru-RU" sz="3200" dirty="0" smtClean="0"/>
              <a:t>После тренировки или урока физической культуры пульс должен возвратиться в спокойное состояние через 10—15 минут, после утренней зарядки ещё быстрее. </a:t>
            </a:r>
          </a:p>
          <a:p>
            <a:r>
              <a:rPr lang="ru-RU" sz="3200" dirty="0" smtClean="0"/>
              <a:t>Но если пульс долго не приходит в норму, а его частота более 100 ударов в 1 минуту, это тоже сигнал к тому, чтобы посоветоваться с врачом и тренером.</a:t>
            </a:r>
          </a:p>
          <a:p>
            <a:endParaRPr lang="ru-RU"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214282" y="274638"/>
            <a:ext cx="5429288" cy="5797568"/>
          </a:xfrm>
        </p:spPr>
        <p:txBody>
          <a:bodyPr>
            <a:normAutofit/>
          </a:bodyPr>
          <a:lstStyle/>
          <a:p>
            <a:r>
              <a:rPr lang="ru-RU" sz="3100" dirty="0" smtClean="0"/>
              <a:t>Наиболее удобная форма  самоконтроля – </a:t>
            </a:r>
            <a:br>
              <a:rPr lang="ru-RU" sz="3100" dirty="0" smtClean="0"/>
            </a:br>
            <a:r>
              <a:rPr lang="ru-RU" sz="3100" dirty="0" smtClean="0">
                <a:solidFill>
                  <a:srgbClr val="00B0F0"/>
                </a:solidFill>
              </a:rPr>
              <a:t>ДНЕВНИК самоконтроля. </a:t>
            </a:r>
            <a:br>
              <a:rPr lang="ru-RU" sz="3100" dirty="0" smtClean="0">
                <a:solidFill>
                  <a:srgbClr val="00B0F0"/>
                </a:solidFill>
              </a:rPr>
            </a:br>
            <a:r>
              <a:rPr lang="ru-RU" sz="3100" dirty="0" smtClean="0"/>
              <a:t>Содержание и построение дневника может быть различным, он включает в себя как субъективные, так и объективные показатели самоконтроля. </a:t>
            </a:r>
            <a:endParaRPr lang="ru-RU" dirty="0"/>
          </a:p>
        </p:txBody>
      </p:sp>
      <p:pic>
        <p:nvPicPr>
          <p:cNvPr id="5" name="Рисунок 4" descr="C:\Documents and Settings\Admin\Рабочий стол\0262745.jpg"/>
          <p:cNvPicPr/>
          <p:nvPr/>
        </p:nvPicPr>
        <p:blipFill>
          <a:blip r:embed="rId2" cstate="print"/>
          <a:srcRect l="26000" r="25333"/>
          <a:stretch>
            <a:fillRect/>
          </a:stretch>
        </p:blipFill>
        <p:spPr bwMode="auto">
          <a:xfrm>
            <a:off x="5786446" y="1071546"/>
            <a:ext cx="3000396" cy="4357718"/>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274638"/>
            <a:ext cx="8229600" cy="2297106"/>
          </a:xfrm>
        </p:spPr>
        <p:txBody>
          <a:bodyPr>
            <a:normAutofit/>
          </a:bodyPr>
          <a:lstStyle/>
          <a:p>
            <a:r>
              <a:rPr lang="ru-RU" sz="2400" dirty="0" smtClean="0">
                <a:solidFill>
                  <a:srgbClr val="FF0000"/>
                </a:solidFill>
              </a:rPr>
              <a:t>Дневник самоконтроля </a:t>
            </a:r>
            <a:r>
              <a:rPr lang="ru-RU" sz="2400" dirty="0" smtClean="0"/>
              <a:t>может состоять из нескольких частей. Первая часть 2—3 странички. Здесь, например, один раз в полгода записывай свой рост, массу тела (вес) и окружность грудной клетки. По записям ты вместе с родителями будешь следить за ростом и развитием твоего организма.</a:t>
            </a:r>
            <a:endParaRPr lang="ru-RU" sz="2400" dirty="0"/>
          </a:p>
        </p:txBody>
      </p:sp>
      <p:graphicFrame>
        <p:nvGraphicFramePr>
          <p:cNvPr id="4" name="Таблица 3"/>
          <p:cNvGraphicFramePr>
            <a:graphicFrameLocks noGrp="1"/>
          </p:cNvGraphicFramePr>
          <p:nvPr/>
        </p:nvGraphicFramePr>
        <p:xfrm>
          <a:off x="571472" y="2857496"/>
          <a:ext cx="8001056" cy="3589608"/>
        </p:xfrm>
        <a:graphic>
          <a:graphicData uri="http://schemas.openxmlformats.org/drawingml/2006/table">
            <a:tbl>
              <a:tblPr/>
              <a:tblGrid>
                <a:gridCol w="832317"/>
                <a:gridCol w="1790023"/>
                <a:gridCol w="1774890"/>
                <a:gridCol w="1782456"/>
                <a:gridCol w="1821370"/>
              </a:tblGrid>
              <a:tr h="363293">
                <a:tc>
                  <a:txBody>
                    <a:bodyPr/>
                    <a:lstStyle/>
                    <a:p>
                      <a:pPr algn="ctr">
                        <a:lnSpc>
                          <a:spcPts val="1510"/>
                        </a:lnSpc>
                        <a:spcAft>
                          <a:spcPts val="0"/>
                        </a:spcAft>
                      </a:pPr>
                      <a:endParaRPr lang="ru-RU" sz="2000" spc="100" dirty="0" smtClean="0">
                        <a:latin typeface="Times New Roman"/>
                        <a:ea typeface="Times New Roman"/>
                        <a:cs typeface="Times New Roman"/>
                      </a:endParaRPr>
                    </a:p>
                    <a:p>
                      <a:pPr algn="ctr">
                        <a:lnSpc>
                          <a:spcPts val="1510"/>
                        </a:lnSpc>
                        <a:spcAft>
                          <a:spcPts val="0"/>
                        </a:spcAft>
                      </a:pPr>
                      <a:r>
                        <a:rPr lang="ru-RU" sz="2000" spc="100" dirty="0" smtClean="0">
                          <a:latin typeface="Times New Roman"/>
                          <a:ea typeface="Times New Roman"/>
                          <a:cs typeface="Times New Roman"/>
                        </a:rPr>
                        <a:t>Лет</a:t>
                      </a:r>
                      <a:endParaRPr lang="ru-RU" sz="2000" dirty="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lnSpc>
                          <a:spcPts val="1510"/>
                        </a:lnSpc>
                        <a:spcAft>
                          <a:spcPts val="0"/>
                        </a:spcAft>
                      </a:pPr>
                      <a:endParaRPr lang="ru-RU" sz="2000" spc="100" dirty="0" smtClean="0">
                        <a:latin typeface="Times New Roman"/>
                        <a:ea typeface="Times New Roman"/>
                        <a:cs typeface="Times New Roman"/>
                      </a:endParaRPr>
                    </a:p>
                    <a:p>
                      <a:pPr algn="ctr">
                        <a:lnSpc>
                          <a:spcPts val="1510"/>
                        </a:lnSpc>
                        <a:spcAft>
                          <a:spcPts val="0"/>
                        </a:spcAft>
                      </a:pPr>
                      <a:r>
                        <a:rPr lang="ru-RU" sz="2000" spc="100" dirty="0" smtClean="0">
                          <a:latin typeface="Times New Roman"/>
                          <a:ea typeface="Times New Roman"/>
                          <a:cs typeface="Times New Roman"/>
                        </a:rPr>
                        <a:t>Год</a:t>
                      </a:r>
                      <a:r>
                        <a:rPr lang="ru-RU" sz="2000" spc="100" dirty="0">
                          <a:latin typeface="Times New Roman"/>
                          <a:ea typeface="Times New Roman"/>
                          <a:cs typeface="Times New Roman"/>
                        </a:rPr>
                        <a:t>, месяц,</a:t>
                      </a:r>
                      <a:endParaRPr lang="ru-RU" sz="2000" dirty="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lnSpc>
                          <a:spcPts val="1510"/>
                        </a:lnSpc>
                        <a:spcAft>
                          <a:spcPts val="0"/>
                        </a:spcAft>
                      </a:pPr>
                      <a:endParaRPr lang="ru-RU" sz="2000" spc="100" dirty="0" smtClean="0">
                        <a:latin typeface="Times New Roman"/>
                        <a:ea typeface="Times New Roman"/>
                        <a:cs typeface="Times New Roman"/>
                      </a:endParaRPr>
                    </a:p>
                    <a:p>
                      <a:pPr algn="ctr">
                        <a:lnSpc>
                          <a:spcPts val="1510"/>
                        </a:lnSpc>
                        <a:spcAft>
                          <a:spcPts val="0"/>
                        </a:spcAft>
                      </a:pPr>
                      <a:r>
                        <a:rPr lang="ru-RU" sz="2000" spc="100" dirty="0" smtClean="0">
                          <a:latin typeface="Times New Roman"/>
                          <a:ea typeface="Times New Roman"/>
                          <a:cs typeface="Times New Roman"/>
                        </a:rPr>
                        <a:t>Длина </a:t>
                      </a:r>
                      <a:r>
                        <a:rPr lang="ru-RU" sz="2000" spc="100" dirty="0">
                          <a:latin typeface="Times New Roman"/>
                          <a:ea typeface="Times New Roman"/>
                          <a:cs typeface="Times New Roman"/>
                        </a:rPr>
                        <a:t>тела,</a:t>
                      </a:r>
                      <a:endParaRPr lang="ru-RU" sz="2000" dirty="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lnSpc>
                          <a:spcPts val="1510"/>
                        </a:lnSpc>
                        <a:spcAft>
                          <a:spcPts val="0"/>
                        </a:spcAft>
                      </a:pPr>
                      <a:endParaRPr lang="ru-RU" sz="2000" spc="100" dirty="0" smtClean="0">
                        <a:latin typeface="Times New Roman"/>
                        <a:ea typeface="Times New Roman"/>
                        <a:cs typeface="Times New Roman"/>
                      </a:endParaRPr>
                    </a:p>
                    <a:p>
                      <a:pPr algn="ctr">
                        <a:lnSpc>
                          <a:spcPts val="1510"/>
                        </a:lnSpc>
                        <a:spcAft>
                          <a:spcPts val="0"/>
                        </a:spcAft>
                      </a:pPr>
                      <a:r>
                        <a:rPr lang="ru-RU" sz="2000" spc="100" dirty="0" smtClean="0">
                          <a:latin typeface="Times New Roman"/>
                          <a:ea typeface="Times New Roman"/>
                          <a:cs typeface="Times New Roman"/>
                        </a:rPr>
                        <a:t>Масса </a:t>
                      </a:r>
                      <a:r>
                        <a:rPr lang="ru-RU" sz="2000" spc="100" dirty="0">
                          <a:latin typeface="Times New Roman"/>
                          <a:ea typeface="Times New Roman"/>
                          <a:cs typeface="Times New Roman"/>
                        </a:rPr>
                        <a:t>тела,</a:t>
                      </a:r>
                      <a:endParaRPr lang="ru-RU" sz="2000" dirty="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lnSpc>
                          <a:spcPts val="1510"/>
                        </a:lnSpc>
                        <a:spcAft>
                          <a:spcPts val="0"/>
                        </a:spcAft>
                      </a:pPr>
                      <a:endParaRPr lang="ru-RU" sz="2000" spc="100" dirty="0" smtClean="0">
                        <a:latin typeface="Times New Roman"/>
                        <a:ea typeface="Times New Roman"/>
                        <a:cs typeface="Times New Roman"/>
                      </a:endParaRPr>
                    </a:p>
                    <a:p>
                      <a:pPr algn="ctr">
                        <a:lnSpc>
                          <a:spcPts val="1510"/>
                        </a:lnSpc>
                        <a:spcAft>
                          <a:spcPts val="0"/>
                        </a:spcAft>
                      </a:pPr>
                      <a:r>
                        <a:rPr lang="ru-RU" sz="2000" spc="100" dirty="0" smtClean="0">
                          <a:latin typeface="Times New Roman"/>
                          <a:ea typeface="Times New Roman"/>
                          <a:cs typeface="Times New Roman"/>
                        </a:rPr>
                        <a:t>Окружность</a:t>
                      </a:r>
                      <a:endParaRPr lang="ru-RU" sz="2000" dirty="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401076">
                <a:tc>
                  <a:txBody>
                    <a:bodyPr/>
                    <a:lstStyle/>
                    <a:p>
                      <a:pPr algn="ctr">
                        <a:lnSpc>
                          <a:spcPct val="115000"/>
                        </a:lnSpc>
                        <a:spcAft>
                          <a:spcPts val="0"/>
                        </a:spcAft>
                      </a:pPr>
                      <a:endParaRPr lang="ru-RU" sz="2000" dirty="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lnSpc>
                          <a:spcPts val="1510"/>
                        </a:lnSpc>
                        <a:spcAft>
                          <a:spcPts val="0"/>
                        </a:spcAft>
                      </a:pPr>
                      <a:endParaRPr lang="ru-RU" sz="2000" spc="100" dirty="0" smtClean="0">
                        <a:latin typeface="Times New Roman"/>
                        <a:ea typeface="Times New Roman"/>
                        <a:cs typeface="Times New Roman"/>
                      </a:endParaRPr>
                    </a:p>
                    <a:p>
                      <a:pPr algn="ctr">
                        <a:lnSpc>
                          <a:spcPts val="1510"/>
                        </a:lnSpc>
                        <a:spcAft>
                          <a:spcPts val="0"/>
                        </a:spcAft>
                      </a:pPr>
                      <a:r>
                        <a:rPr lang="ru-RU" sz="2000" spc="100" dirty="0" smtClean="0">
                          <a:latin typeface="Times New Roman"/>
                          <a:ea typeface="Times New Roman"/>
                          <a:cs typeface="Times New Roman"/>
                        </a:rPr>
                        <a:t>число</a:t>
                      </a:r>
                      <a:endParaRPr lang="ru-RU" sz="2000" dirty="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lnSpc>
                          <a:spcPts val="1510"/>
                        </a:lnSpc>
                        <a:spcAft>
                          <a:spcPts val="0"/>
                        </a:spcAft>
                      </a:pPr>
                      <a:endParaRPr lang="ru-RU" sz="2000" spc="100" dirty="0" smtClean="0">
                        <a:latin typeface="Times New Roman"/>
                        <a:ea typeface="Times New Roman"/>
                        <a:cs typeface="Times New Roman"/>
                      </a:endParaRPr>
                    </a:p>
                    <a:p>
                      <a:pPr algn="ctr">
                        <a:lnSpc>
                          <a:spcPts val="1510"/>
                        </a:lnSpc>
                        <a:spcAft>
                          <a:spcPts val="0"/>
                        </a:spcAft>
                      </a:pPr>
                      <a:r>
                        <a:rPr lang="ru-RU" sz="2000" spc="100" dirty="0" smtClean="0">
                          <a:latin typeface="Times New Roman"/>
                          <a:ea typeface="Times New Roman"/>
                          <a:cs typeface="Times New Roman"/>
                        </a:rPr>
                        <a:t>см</a:t>
                      </a:r>
                      <a:endParaRPr lang="ru-RU" sz="2000" dirty="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lnSpc>
                          <a:spcPts val="1510"/>
                        </a:lnSpc>
                        <a:spcAft>
                          <a:spcPts val="0"/>
                        </a:spcAft>
                      </a:pPr>
                      <a:endParaRPr lang="ru-RU" sz="2000" spc="100" dirty="0" smtClean="0">
                        <a:latin typeface="Times New Roman"/>
                        <a:ea typeface="Times New Roman"/>
                        <a:cs typeface="Times New Roman"/>
                      </a:endParaRPr>
                    </a:p>
                    <a:p>
                      <a:pPr algn="ctr">
                        <a:lnSpc>
                          <a:spcPts val="1510"/>
                        </a:lnSpc>
                        <a:spcAft>
                          <a:spcPts val="0"/>
                        </a:spcAft>
                      </a:pPr>
                      <a:r>
                        <a:rPr lang="ru-RU" sz="2000" spc="100" dirty="0" smtClean="0">
                          <a:latin typeface="Times New Roman"/>
                          <a:ea typeface="Times New Roman"/>
                          <a:cs typeface="Times New Roman"/>
                        </a:rPr>
                        <a:t>кг</a:t>
                      </a:r>
                      <a:endParaRPr lang="ru-RU" sz="2000" dirty="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lnSpc>
                          <a:spcPts val="1510"/>
                        </a:lnSpc>
                        <a:spcAft>
                          <a:spcPts val="0"/>
                        </a:spcAft>
                      </a:pPr>
                      <a:endParaRPr lang="ru-RU" sz="2000" spc="100" dirty="0" smtClean="0">
                        <a:latin typeface="Times New Roman"/>
                        <a:ea typeface="Times New Roman"/>
                        <a:cs typeface="Times New Roman"/>
                      </a:endParaRPr>
                    </a:p>
                    <a:p>
                      <a:pPr algn="ctr">
                        <a:lnSpc>
                          <a:spcPts val="1510"/>
                        </a:lnSpc>
                        <a:spcAft>
                          <a:spcPts val="0"/>
                        </a:spcAft>
                      </a:pPr>
                      <a:r>
                        <a:rPr lang="ru-RU" sz="2000" spc="100" dirty="0" smtClean="0">
                          <a:latin typeface="Times New Roman"/>
                          <a:ea typeface="Times New Roman"/>
                          <a:cs typeface="Times New Roman"/>
                        </a:rPr>
                        <a:t>грудной</a:t>
                      </a:r>
                      <a:endParaRPr lang="ru-RU" sz="2000" dirty="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401076">
                <a:tc>
                  <a:txBody>
                    <a:bodyPr/>
                    <a:lstStyle/>
                    <a:p>
                      <a:pPr algn="ctr">
                        <a:lnSpc>
                          <a:spcPct val="115000"/>
                        </a:lnSpc>
                        <a:spcAft>
                          <a:spcPts val="0"/>
                        </a:spcAft>
                      </a:pPr>
                      <a:endParaRPr lang="ru-RU" sz="200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lnSpc>
                          <a:spcPct val="115000"/>
                        </a:lnSpc>
                        <a:spcAft>
                          <a:spcPts val="0"/>
                        </a:spcAft>
                      </a:pPr>
                      <a:endParaRPr lang="ru-RU" sz="2000" dirty="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lnSpc>
                          <a:spcPct val="115000"/>
                        </a:lnSpc>
                        <a:spcAft>
                          <a:spcPts val="0"/>
                        </a:spcAft>
                      </a:pPr>
                      <a:endParaRPr lang="ru-RU" sz="2000" dirty="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lnSpc>
                          <a:spcPct val="115000"/>
                        </a:lnSpc>
                        <a:spcAft>
                          <a:spcPts val="0"/>
                        </a:spcAft>
                      </a:pPr>
                      <a:endParaRPr lang="ru-RU" sz="200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lnSpc>
                          <a:spcPts val="1510"/>
                        </a:lnSpc>
                        <a:spcAft>
                          <a:spcPts val="0"/>
                        </a:spcAft>
                      </a:pPr>
                      <a:endParaRPr lang="ru-RU" sz="2000" spc="100" dirty="0" smtClean="0">
                        <a:latin typeface="Times New Roman"/>
                        <a:ea typeface="Times New Roman"/>
                        <a:cs typeface="Times New Roman"/>
                      </a:endParaRPr>
                    </a:p>
                    <a:p>
                      <a:pPr algn="ctr">
                        <a:lnSpc>
                          <a:spcPts val="1510"/>
                        </a:lnSpc>
                        <a:spcAft>
                          <a:spcPts val="0"/>
                        </a:spcAft>
                      </a:pPr>
                      <a:r>
                        <a:rPr lang="ru-RU" sz="2000" spc="100" dirty="0" smtClean="0">
                          <a:latin typeface="Times New Roman"/>
                          <a:ea typeface="Times New Roman"/>
                          <a:cs typeface="Times New Roman"/>
                        </a:rPr>
                        <a:t>клетки</a:t>
                      </a:r>
                      <a:r>
                        <a:rPr lang="ru-RU" sz="2000" spc="100" dirty="0">
                          <a:latin typeface="Times New Roman"/>
                          <a:ea typeface="Times New Roman"/>
                          <a:cs typeface="Times New Roman"/>
                        </a:rPr>
                        <a:t>,</a:t>
                      </a:r>
                      <a:endParaRPr lang="ru-RU" sz="2000" dirty="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401076">
                <a:tc>
                  <a:txBody>
                    <a:bodyPr/>
                    <a:lstStyle/>
                    <a:p>
                      <a:pPr algn="ctr">
                        <a:lnSpc>
                          <a:spcPct val="115000"/>
                        </a:lnSpc>
                        <a:spcAft>
                          <a:spcPts val="0"/>
                        </a:spcAft>
                      </a:pPr>
                      <a:endParaRPr lang="ru-RU" sz="200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000" dirty="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00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00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lnSpc>
                          <a:spcPts val="1510"/>
                        </a:lnSpc>
                        <a:spcAft>
                          <a:spcPts val="0"/>
                        </a:spcAft>
                      </a:pPr>
                      <a:r>
                        <a:rPr lang="ru-RU" sz="2000" spc="100" dirty="0">
                          <a:latin typeface="Times New Roman"/>
                          <a:ea typeface="Times New Roman"/>
                          <a:cs typeface="Times New Roman"/>
                        </a:rPr>
                        <a:t>см</a:t>
                      </a:r>
                      <a:endParaRPr lang="ru-RU" sz="2000" dirty="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401076">
                <a:tc>
                  <a:txBody>
                    <a:bodyPr/>
                    <a:lstStyle/>
                    <a:p>
                      <a:pPr algn="ctr">
                        <a:lnSpc>
                          <a:spcPct val="115000"/>
                        </a:lnSpc>
                        <a:spcAft>
                          <a:spcPts val="0"/>
                        </a:spcAft>
                      </a:pPr>
                      <a:r>
                        <a:rPr lang="ru-RU" sz="2000" dirty="0" smtClean="0">
                          <a:latin typeface="Microsoft Sans Serif"/>
                          <a:ea typeface="Times New Roman"/>
                          <a:cs typeface="Microsoft Sans Serif"/>
                        </a:rPr>
                        <a:t>6</a:t>
                      </a:r>
                      <a:endParaRPr lang="ru-RU" sz="2000" dirty="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just">
                        <a:lnSpc>
                          <a:spcPct val="115000"/>
                        </a:lnSpc>
                        <a:spcAft>
                          <a:spcPts val="0"/>
                        </a:spcAft>
                      </a:pPr>
                      <a:endParaRPr lang="ru-RU" sz="2000" dirty="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just">
                        <a:lnSpc>
                          <a:spcPct val="115000"/>
                        </a:lnSpc>
                        <a:spcAft>
                          <a:spcPts val="0"/>
                        </a:spcAft>
                      </a:pPr>
                      <a:endParaRPr lang="ru-RU" sz="200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just">
                        <a:lnSpc>
                          <a:spcPct val="115000"/>
                        </a:lnSpc>
                        <a:spcAft>
                          <a:spcPts val="0"/>
                        </a:spcAft>
                      </a:pPr>
                      <a:endParaRPr lang="ru-RU" sz="200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just">
                        <a:lnSpc>
                          <a:spcPct val="115000"/>
                        </a:lnSpc>
                        <a:spcAft>
                          <a:spcPts val="0"/>
                        </a:spcAft>
                      </a:pPr>
                      <a:endParaRPr lang="ru-RU" sz="200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401076">
                <a:tc>
                  <a:txBody>
                    <a:bodyPr/>
                    <a:lstStyle/>
                    <a:p>
                      <a:pPr algn="ctr">
                        <a:lnSpc>
                          <a:spcPct val="115000"/>
                        </a:lnSpc>
                        <a:spcAft>
                          <a:spcPts val="0"/>
                        </a:spcAft>
                      </a:pPr>
                      <a:r>
                        <a:rPr lang="ru-RU" sz="2000" dirty="0">
                          <a:latin typeface="Microsoft Sans Serif"/>
                          <a:ea typeface="Times New Roman"/>
                          <a:cs typeface="Microsoft Sans Serif"/>
                        </a:rPr>
                        <a:t>7</a:t>
                      </a:r>
                      <a:endParaRPr lang="ru-RU" sz="2000" dirty="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just">
                        <a:lnSpc>
                          <a:spcPct val="115000"/>
                        </a:lnSpc>
                        <a:spcAft>
                          <a:spcPts val="0"/>
                        </a:spcAft>
                      </a:pPr>
                      <a:endParaRPr lang="ru-RU" sz="200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just">
                        <a:lnSpc>
                          <a:spcPct val="115000"/>
                        </a:lnSpc>
                        <a:spcAft>
                          <a:spcPts val="0"/>
                        </a:spcAft>
                      </a:pPr>
                      <a:endParaRPr lang="ru-RU" sz="2000" dirty="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just">
                        <a:lnSpc>
                          <a:spcPct val="115000"/>
                        </a:lnSpc>
                        <a:spcAft>
                          <a:spcPts val="0"/>
                        </a:spcAft>
                      </a:pPr>
                      <a:endParaRPr lang="ru-RU" sz="200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just">
                        <a:lnSpc>
                          <a:spcPct val="115000"/>
                        </a:lnSpc>
                        <a:spcAft>
                          <a:spcPts val="0"/>
                        </a:spcAft>
                      </a:pPr>
                      <a:endParaRPr lang="ru-RU" sz="200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401076">
                <a:tc>
                  <a:txBody>
                    <a:bodyPr/>
                    <a:lstStyle/>
                    <a:p>
                      <a:pPr algn="ctr">
                        <a:lnSpc>
                          <a:spcPct val="115000"/>
                        </a:lnSpc>
                        <a:spcAft>
                          <a:spcPts val="0"/>
                        </a:spcAft>
                      </a:pPr>
                      <a:r>
                        <a:rPr lang="ru-RU" sz="2000" dirty="0">
                          <a:latin typeface="Microsoft Sans Serif"/>
                          <a:ea typeface="Times New Roman"/>
                          <a:cs typeface="Microsoft Sans Serif"/>
                        </a:rPr>
                        <a:t>8</a:t>
                      </a:r>
                      <a:endParaRPr lang="ru-RU" sz="2000" dirty="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just">
                        <a:lnSpc>
                          <a:spcPct val="115000"/>
                        </a:lnSpc>
                        <a:spcAft>
                          <a:spcPts val="0"/>
                        </a:spcAft>
                      </a:pPr>
                      <a:endParaRPr lang="ru-RU" sz="200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just">
                        <a:lnSpc>
                          <a:spcPct val="115000"/>
                        </a:lnSpc>
                        <a:spcAft>
                          <a:spcPts val="0"/>
                        </a:spcAft>
                      </a:pPr>
                      <a:endParaRPr lang="ru-RU" sz="2000" dirty="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just">
                        <a:lnSpc>
                          <a:spcPct val="115000"/>
                        </a:lnSpc>
                        <a:spcAft>
                          <a:spcPts val="0"/>
                        </a:spcAft>
                      </a:pPr>
                      <a:endParaRPr lang="ru-RU" sz="200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just">
                        <a:lnSpc>
                          <a:spcPct val="115000"/>
                        </a:lnSpc>
                        <a:spcAft>
                          <a:spcPts val="0"/>
                        </a:spcAft>
                      </a:pPr>
                      <a:endParaRPr lang="ru-RU" sz="200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401076">
                <a:tc>
                  <a:txBody>
                    <a:bodyPr/>
                    <a:lstStyle/>
                    <a:p>
                      <a:pPr algn="ctr">
                        <a:lnSpc>
                          <a:spcPct val="115000"/>
                        </a:lnSpc>
                        <a:spcAft>
                          <a:spcPts val="0"/>
                        </a:spcAft>
                      </a:pPr>
                      <a:r>
                        <a:rPr lang="ru-RU" sz="2000" dirty="0">
                          <a:latin typeface="Microsoft Sans Serif"/>
                          <a:ea typeface="Times New Roman"/>
                          <a:cs typeface="Microsoft Sans Serif"/>
                        </a:rPr>
                        <a:t>9</a:t>
                      </a:r>
                      <a:endParaRPr lang="ru-RU" sz="2000" dirty="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just">
                        <a:lnSpc>
                          <a:spcPct val="115000"/>
                        </a:lnSpc>
                        <a:spcAft>
                          <a:spcPts val="0"/>
                        </a:spcAft>
                      </a:pPr>
                      <a:endParaRPr lang="ru-RU" sz="200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just">
                        <a:lnSpc>
                          <a:spcPct val="115000"/>
                        </a:lnSpc>
                        <a:spcAft>
                          <a:spcPts val="0"/>
                        </a:spcAft>
                      </a:pPr>
                      <a:endParaRPr lang="ru-RU" sz="2000" dirty="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just">
                        <a:lnSpc>
                          <a:spcPct val="115000"/>
                        </a:lnSpc>
                        <a:spcAft>
                          <a:spcPts val="0"/>
                        </a:spcAft>
                      </a:pPr>
                      <a:endParaRPr lang="ru-RU" sz="200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just">
                        <a:lnSpc>
                          <a:spcPct val="115000"/>
                        </a:lnSpc>
                        <a:spcAft>
                          <a:spcPts val="0"/>
                        </a:spcAft>
                      </a:pPr>
                      <a:endParaRPr lang="ru-RU" sz="200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401076">
                <a:tc>
                  <a:txBody>
                    <a:bodyPr/>
                    <a:lstStyle/>
                    <a:p>
                      <a:pPr algn="ctr">
                        <a:lnSpc>
                          <a:spcPct val="115000"/>
                        </a:lnSpc>
                        <a:spcAft>
                          <a:spcPts val="0"/>
                        </a:spcAft>
                      </a:pPr>
                      <a:r>
                        <a:rPr lang="ru-RU" sz="2000" dirty="0">
                          <a:latin typeface="Microsoft Sans Serif"/>
                          <a:ea typeface="Times New Roman"/>
                          <a:cs typeface="Microsoft Sans Serif"/>
                        </a:rPr>
                        <a:t>10</a:t>
                      </a:r>
                      <a:endParaRPr lang="ru-RU" sz="2000" dirty="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endParaRPr lang="ru-RU" sz="200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endParaRPr lang="ru-RU" sz="200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endParaRPr lang="ru-RU" sz="2000" dirty="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endParaRPr lang="ru-RU" sz="2000" dirty="0">
                        <a:latin typeface="Times New Roman"/>
                        <a:ea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274638"/>
            <a:ext cx="5043494" cy="5869006"/>
          </a:xfrm>
        </p:spPr>
        <p:txBody>
          <a:bodyPr>
            <a:normAutofit/>
          </a:bodyPr>
          <a:lstStyle/>
          <a:p>
            <a:r>
              <a:rPr lang="ru-RU" sz="2700" i="1" dirty="0" smtClean="0">
                <a:solidFill>
                  <a:srgbClr val="00B0F0"/>
                </a:solidFill>
              </a:rPr>
              <a:t>Рост  </a:t>
            </a:r>
            <a:r>
              <a:rPr lang="ru-RU" sz="2700" dirty="0" smtClean="0"/>
              <a:t>можно измерить так. Вместе с родителями с помощью сантиметра нанеси, на дверной косяк разметку по 1 см от 100 до 150 см снизу вверх. Простейший ростомер</a:t>
            </a:r>
            <a:r>
              <a:rPr lang="ru-RU" sz="3200" dirty="0" smtClean="0"/>
              <a:t> </a:t>
            </a:r>
            <a:r>
              <a:rPr lang="ru-RU" sz="2800" dirty="0" smtClean="0"/>
              <a:t>готов! Теперь прими правильную позу, как показано на рисунке, чтобы затылок, лопатки, ягодицы и пятки касались стены.</a:t>
            </a:r>
            <a:endParaRPr lang="ru-RU" sz="3200" dirty="0"/>
          </a:p>
        </p:txBody>
      </p:sp>
      <p:pic>
        <p:nvPicPr>
          <p:cNvPr id="5" name="Рисунок 4"/>
          <p:cNvPicPr/>
          <p:nvPr/>
        </p:nvPicPr>
        <p:blipFill>
          <a:blip r:embed="rId2" cstate="print"/>
          <a:srcRect r="73290" b="1302"/>
          <a:stretch>
            <a:fillRect/>
          </a:stretch>
        </p:blipFill>
        <p:spPr bwMode="auto">
          <a:xfrm>
            <a:off x="5857884" y="571480"/>
            <a:ext cx="3071834" cy="5357850"/>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274638"/>
            <a:ext cx="8229600" cy="3154362"/>
          </a:xfrm>
        </p:spPr>
        <p:txBody>
          <a:bodyPr>
            <a:normAutofit fontScale="90000"/>
          </a:bodyPr>
          <a:lstStyle/>
          <a:p>
            <a:r>
              <a:rPr lang="ru-RU" i="1" dirty="0" smtClean="0">
                <a:solidFill>
                  <a:srgbClr val="FF0000"/>
                </a:solidFill>
              </a:rPr>
              <a:t>Массу тела </a:t>
            </a:r>
            <a:r>
              <a:rPr lang="ru-RU" dirty="0" smtClean="0"/>
              <a:t>легко контролировать с помощью напольных весов. Взвешиваться надо утром перед завтраком.</a:t>
            </a:r>
            <a:br>
              <a:rPr lang="ru-RU" dirty="0" smtClean="0"/>
            </a:br>
            <a:endParaRPr lang="ru-RU" dirty="0"/>
          </a:p>
        </p:txBody>
      </p:sp>
      <p:pic>
        <p:nvPicPr>
          <p:cNvPr id="1026" name="Picture 2" descr="C:\Users\Света\Desktop\9e02f79f72eca3ca589ae757d97a7173_XL.jpg"/>
          <p:cNvPicPr>
            <a:picLocks noChangeAspect="1" noChangeArrowheads="1"/>
          </p:cNvPicPr>
          <p:nvPr/>
        </p:nvPicPr>
        <p:blipFill>
          <a:blip r:embed="rId2" cstate="print"/>
          <a:srcRect/>
          <a:stretch>
            <a:fillRect/>
          </a:stretch>
        </p:blipFill>
        <p:spPr bwMode="auto">
          <a:xfrm>
            <a:off x="2195736" y="2852936"/>
            <a:ext cx="5962633" cy="357758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611560" y="2636912"/>
            <a:ext cx="8229600" cy="3514395"/>
          </a:xfrm>
        </p:spPr>
        <p:txBody>
          <a:bodyPr>
            <a:normAutofit/>
          </a:bodyPr>
          <a:lstStyle/>
          <a:p>
            <a:r>
              <a:rPr lang="ru-RU" sz="3600" b="1" dirty="0" smtClean="0">
                <a:solidFill>
                  <a:schemeClr val="bg2">
                    <a:lumMod val="25000"/>
                  </a:schemeClr>
                </a:solidFill>
              </a:rPr>
              <a:t>Цель:</a:t>
            </a:r>
            <a:r>
              <a:rPr lang="ru-RU" sz="3600" dirty="0" smtClean="0">
                <a:solidFill>
                  <a:schemeClr val="bg2">
                    <a:lumMod val="50000"/>
                  </a:schemeClr>
                </a:solidFill>
              </a:rPr>
              <a:t> </a:t>
            </a:r>
            <a:r>
              <a:rPr lang="ru-RU" sz="3600" dirty="0" smtClean="0"/>
              <a:t>сформировать умения вести наблюдения за своим физическим развитием и состоянием здоровья, влиянием на него физических упражнений или конкретного вида спорта.</a:t>
            </a:r>
          </a:p>
        </p:txBody>
      </p:sp>
      <p:sp>
        <p:nvSpPr>
          <p:cNvPr id="3" name="Заголовок 2"/>
          <p:cNvSpPr>
            <a:spLocks noGrp="1"/>
          </p:cNvSpPr>
          <p:nvPr>
            <p:ph type="title"/>
          </p:nvPr>
        </p:nvSpPr>
        <p:spPr>
          <a:xfrm>
            <a:off x="2411760" y="274638"/>
            <a:ext cx="6552728" cy="1786210"/>
          </a:xfrm>
        </p:spPr>
        <p:txBody>
          <a:bodyPr>
            <a:normAutofit fontScale="90000"/>
          </a:bodyPr>
          <a:lstStyle/>
          <a:p>
            <a:pPr algn="r"/>
            <a:r>
              <a:rPr lang="ru-RU" dirty="0" smtClean="0"/>
              <a:t>Прежде всего, не навреди. </a:t>
            </a:r>
            <a:br>
              <a:rPr lang="ru-RU" dirty="0" smtClean="0"/>
            </a:br>
            <a:r>
              <a:rPr lang="ru-RU" sz="2200" dirty="0" smtClean="0"/>
              <a:t>Гиппократ – </a:t>
            </a:r>
            <a:br>
              <a:rPr lang="ru-RU" sz="2200" dirty="0" smtClean="0"/>
            </a:br>
            <a:r>
              <a:rPr lang="ru-RU" sz="2200" dirty="0" smtClean="0"/>
              <a:t>древнегреческий врач </a:t>
            </a:r>
            <a:endParaRPr lang="ru-RU" dirty="0"/>
          </a:p>
        </p:txBody>
      </p:sp>
      <p:pic>
        <p:nvPicPr>
          <p:cNvPr id="3074" name="Picture 2" descr="C:\Users\Света\Desktop\Gippokrat.jpg"/>
          <p:cNvPicPr>
            <a:picLocks noChangeAspect="1" noChangeArrowheads="1"/>
          </p:cNvPicPr>
          <p:nvPr/>
        </p:nvPicPr>
        <p:blipFill>
          <a:blip r:embed="rId2" cstate="print"/>
          <a:srcRect/>
          <a:stretch>
            <a:fillRect/>
          </a:stretch>
        </p:blipFill>
        <p:spPr bwMode="auto">
          <a:xfrm>
            <a:off x="467544" y="188641"/>
            <a:ext cx="1828563" cy="2232248"/>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274638"/>
            <a:ext cx="3900486" cy="4797436"/>
          </a:xfrm>
        </p:spPr>
        <p:txBody>
          <a:bodyPr>
            <a:normAutofit/>
          </a:bodyPr>
          <a:lstStyle/>
          <a:p>
            <a:r>
              <a:rPr lang="ru-RU" dirty="0" smtClean="0"/>
              <a:t>Как измерять </a:t>
            </a:r>
            <a:r>
              <a:rPr lang="ru-RU" i="1" dirty="0" smtClean="0">
                <a:solidFill>
                  <a:srgbClr val="FF0000"/>
                </a:solidFill>
              </a:rPr>
              <a:t>объём грудной клетки, </a:t>
            </a:r>
            <a:r>
              <a:rPr lang="ru-RU" dirty="0" smtClean="0"/>
              <a:t>показано </a:t>
            </a:r>
            <a:br>
              <a:rPr lang="ru-RU" dirty="0" smtClean="0"/>
            </a:br>
            <a:r>
              <a:rPr lang="ru-RU" dirty="0" smtClean="0"/>
              <a:t>на рисунке </a:t>
            </a:r>
            <a:endParaRPr lang="ru-RU" dirty="0"/>
          </a:p>
        </p:txBody>
      </p:sp>
      <p:pic>
        <p:nvPicPr>
          <p:cNvPr id="4" name="Рисунок 3"/>
          <p:cNvPicPr/>
          <p:nvPr/>
        </p:nvPicPr>
        <p:blipFill>
          <a:blip r:embed="rId2" cstate="print"/>
          <a:srcRect l="25081"/>
          <a:stretch>
            <a:fillRect/>
          </a:stretch>
        </p:blipFill>
        <p:spPr bwMode="auto">
          <a:xfrm>
            <a:off x="3571868" y="1285860"/>
            <a:ext cx="5167318" cy="4714908"/>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274638"/>
            <a:ext cx="8229600" cy="2297106"/>
          </a:xfrm>
        </p:spPr>
        <p:txBody>
          <a:bodyPr>
            <a:normAutofit/>
          </a:bodyPr>
          <a:lstStyle/>
          <a:p>
            <a:r>
              <a:rPr lang="ru-RU" sz="3200" dirty="0" smtClean="0"/>
              <a:t>Вторая часть - данные о своём </a:t>
            </a:r>
            <a:r>
              <a:rPr lang="ru-RU" sz="3200" u="sng" dirty="0" smtClean="0"/>
              <a:t>самочувствии и пульсе </a:t>
            </a:r>
            <a:r>
              <a:rPr lang="ru-RU" sz="3200" dirty="0" smtClean="0"/>
              <a:t>в дни тренировок или самостоятельных занятий физическими упражнениями.</a:t>
            </a:r>
            <a:endParaRPr lang="ru-RU" sz="2400" dirty="0"/>
          </a:p>
        </p:txBody>
      </p:sp>
      <p:sp>
        <p:nvSpPr>
          <p:cNvPr id="30721"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34290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graphicFrame>
        <p:nvGraphicFramePr>
          <p:cNvPr id="7" name="Таблица 6"/>
          <p:cNvGraphicFramePr>
            <a:graphicFrameLocks noGrp="1"/>
          </p:cNvGraphicFramePr>
          <p:nvPr/>
        </p:nvGraphicFramePr>
        <p:xfrm>
          <a:off x="1571604" y="2714620"/>
          <a:ext cx="6429419" cy="3571899"/>
        </p:xfrm>
        <a:graphic>
          <a:graphicData uri="http://schemas.openxmlformats.org/drawingml/2006/table">
            <a:tbl>
              <a:tblPr/>
              <a:tblGrid>
                <a:gridCol w="1507802"/>
                <a:gridCol w="562870"/>
                <a:gridCol w="562870"/>
                <a:gridCol w="507444"/>
                <a:gridCol w="553723"/>
                <a:gridCol w="553723"/>
                <a:gridCol w="544035"/>
                <a:gridCol w="818476"/>
                <a:gridCol w="818476"/>
              </a:tblGrid>
              <a:tr h="388322">
                <a:tc rowSpan="2">
                  <a:txBody>
                    <a:bodyPr/>
                    <a:lstStyle/>
                    <a:p>
                      <a:pPr algn="ctr">
                        <a:lnSpc>
                          <a:spcPct val="115000"/>
                        </a:lnSpc>
                        <a:spcAft>
                          <a:spcPts val="0"/>
                        </a:spcAft>
                      </a:pPr>
                      <a:r>
                        <a:rPr lang="ru-RU" sz="1300" b="1" dirty="0">
                          <a:solidFill>
                            <a:srgbClr val="262626"/>
                          </a:solidFill>
                          <a:latin typeface="Times New Roman"/>
                          <a:ea typeface="Calibri"/>
                          <a:cs typeface="Times New Roman"/>
                        </a:rPr>
                        <a:t>Показатели</a:t>
                      </a:r>
                      <a:endParaRPr lang="ru-RU" sz="900" dirty="0">
                        <a:latin typeface="Calibri"/>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8">
                  <a:txBody>
                    <a:bodyPr/>
                    <a:lstStyle/>
                    <a:p>
                      <a:pPr algn="just">
                        <a:lnSpc>
                          <a:spcPct val="115000"/>
                        </a:lnSpc>
                        <a:spcAft>
                          <a:spcPts val="0"/>
                        </a:spcAft>
                      </a:pPr>
                      <a:r>
                        <a:rPr lang="ru-RU" sz="1100" b="1" dirty="0">
                          <a:solidFill>
                            <a:srgbClr val="262626"/>
                          </a:solidFill>
                          <a:latin typeface="Times New Roman"/>
                          <a:ea typeface="Calibri"/>
                          <a:cs typeface="Times New Roman"/>
                        </a:rPr>
                        <a:t>Месяц:</a:t>
                      </a:r>
                      <a:r>
                        <a:rPr lang="ru-RU" sz="1100" dirty="0">
                          <a:solidFill>
                            <a:srgbClr val="262626"/>
                          </a:solidFill>
                          <a:latin typeface="Times New Roman"/>
                          <a:ea typeface="Calibri"/>
                          <a:cs typeface="Times New Roman"/>
                        </a:rPr>
                        <a:t>                     </a:t>
                      </a:r>
                      <a:r>
                        <a:rPr lang="ru-RU" sz="1100" b="1" dirty="0">
                          <a:solidFill>
                            <a:srgbClr val="262626"/>
                          </a:solidFill>
                          <a:latin typeface="Times New Roman"/>
                          <a:ea typeface="Calibri"/>
                          <a:cs typeface="Times New Roman"/>
                        </a:rPr>
                        <a:t> </a:t>
                      </a:r>
                      <a:r>
                        <a:rPr lang="ru-RU" sz="1100" b="1" dirty="0" smtClean="0">
                          <a:solidFill>
                            <a:srgbClr val="262626"/>
                          </a:solidFill>
                          <a:latin typeface="Times New Roman"/>
                          <a:ea typeface="Calibri"/>
                          <a:cs typeface="Times New Roman"/>
                        </a:rPr>
                        <a:t>Февраль</a:t>
                      </a:r>
                      <a:endParaRPr lang="ru-RU" sz="900" dirty="0">
                        <a:latin typeface="Calibri"/>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253533">
                <a:tc vMerge="1">
                  <a:txBody>
                    <a:bodyPr/>
                    <a:lstStyle/>
                    <a:p>
                      <a:endParaRPr lang="ru-RU"/>
                    </a:p>
                  </a:txBody>
                  <a:tcPr/>
                </a:tc>
                <a:tc>
                  <a:txBody>
                    <a:bodyPr/>
                    <a:lstStyle/>
                    <a:p>
                      <a:pPr algn="ctr">
                        <a:lnSpc>
                          <a:spcPct val="115000"/>
                        </a:lnSpc>
                        <a:spcAft>
                          <a:spcPts val="0"/>
                        </a:spcAft>
                      </a:pPr>
                      <a:r>
                        <a:rPr lang="ru-RU" sz="1100">
                          <a:solidFill>
                            <a:srgbClr val="262626"/>
                          </a:solidFill>
                          <a:latin typeface="Times New Roman"/>
                          <a:ea typeface="Calibri"/>
                          <a:cs typeface="Times New Roman"/>
                        </a:rPr>
                        <a:t>1</a:t>
                      </a:r>
                      <a:endParaRPr lang="ru-RU" sz="900">
                        <a:latin typeface="Calibri"/>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dirty="0" smtClean="0">
                          <a:solidFill>
                            <a:srgbClr val="262626"/>
                          </a:solidFill>
                          <a:latin typeface="Times New Roman"/>
                          <a:ea typeface="Calibri"/>
                          <a:cs typeface="Times New Roman"/>
                        </a:rPr>
                        <a:t>2</a:t>
                      </a:r>
                      <a:endParaRPr lang="ru-RU" sz="1100" dirty="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dirty="0" smtClean="0">
                          <a:solidFill>
                            <a:srgbClr val="262626"/>
                          </a:solidFill>
                          <a:latin typeface="Times New Roman"/>
                          <a:ea typeface="Calibri"/>
                          <a:cs typeface="Times New Roman"/>
                        </a:rPr>
                        <a:t>3</a:t>
                      </a:r>
                      <a:endParaRPr lang="ru-RU" sz="1100" dirty="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dirty="0" smtClean="0">
                          <a:solidFill>
                            <a:srgbClr val="262626"/>
                          </a:solidFill>
                          <a:latin typeface="Times New Roman"/>
                          <a:ea typeface="Calibri"/>
                          <a:cs typeface="Times New Roman"/>
                        </a:rPr>
                        <a:t>4</a:t>
                      </a:r>
                      <a:endParaRPr lang="ru-RU" sz="1100" dirty="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dirty="0" smtClean="0">
                          <a:solidFill>
                            <a:srgbClr val="262626"/>
                          </a:solidFill>
                          <a:latin typeface="Times New Roman"/>
                          <a:ea typeface="Calibri"/>
                          <a:cs typeface="Times New Roman"/>
                        </a:rPr>
                        <a:t>5</a:t>
                      </a:r>
                      <a:endParaRPr lang="ru-RU" sz="1100" dirty="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dirty="0" smtClean="0">
                          <a:solidFill>
                            <a:srgbClr val="262626"/>
                          </a:solidFill>
                          <a:latin typeface="Times New Roman"/>
                          <a:ea typeface="Calibri"/>
                          <a:cs typeface="Times New Roman"/>
                        </a:rPr>
                        <a:t>6</a:t>
                      </a:r>
                      <a:endParaRPr lang="ru-RU" sz="1100" dirty="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dirty="0" smtClean="0">
                          <a:solidFill>
                            <a:srgbClr val="262626"/>
                          </a:solidFill>
                          <a:latin typeface="Times New Roman"/>
                          <a:ea typeface="Calibri"/>
                          <a:cs typeface="Times New Roman"/>
                        </a:rPr>
                        <a:t>7</a:t>
                      </a:r>
                      <a:endParaRPr lang="ru-RU" sz="1100" dirty="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dirty="0" smtClean="0">
                          <a:solidFill>
                            <a:srgbClr val="262626"/>
                          </a:solidFill>
                          <a:latin typeface="Times New Roman"/>
                          <a:ea typeface="Calibri"/>
                          <a:cs typeface="Times New Roman"/>
                        </a:rPr>
                        <a:t>8</a:t>
                      </a:r>
                      <a:endParaRPr lang="ru-RU" sz="1100" dirty="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3004">
                <a:tc>
                  <a:txBody>
                    <a:bodyPr/>
                    <a:lstStyle/>
                    <a:p>
                      <a:pPr algn="ctr">
                        <a:lnSpc>
                          <a:spcPct val="115000"/>
                        </a:lnSpc>
                        <a:spcAft>
                          <a:spcPts val="0"/>
                        </a:spcAft>
                      </a:pPr>
                      <a:r>
                        <a:rPr lang="ru-RU" sz="1300">
                          <a:solidFill>
                            <a:srgbClr val="262626"/>
                          </a:solidFill>
                          <a:latin typeface="Times New Roman"/>
                          <a:ea typeface="Calibri"/>
                          <a:cs typeface="Times New Roman"/>
                        </a:rPr>
                        <a:t>Самочувствие</a:t>
                      </a:r>
                      <a:endParaRPr lang="ru-RU" sz="900">
                        <a:latin typeface="Calibri"/>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6009">
                <a:tc>
                  <a:txBody>
                    <a:bodyPr/>
                    <a:lstStyle/>
                    <a:p>
                      <a:pPr algn="ctr">
                        <a:lnSpc>
                          <a:spcPct val="115000"/>
                        </a:lnSpc>
                        <a:spcAft>
                          <a:spcPts val="0"/>
                        </a:spcAft>
                      </a:pPr>
                      <a:r>
                        <a:rPr lang="ru-RU" sz="1300">
                          <a:solidFill>
                            <a:srgbClr val="262626"/>
                          </a:solidFill>
                          <a:latin typeface="Times New Roman"/>
                          <a:ea typeface="Calibri"/>
                          <a:cs typeface="Times New Roman"/>
                        </a:rPr>
                        <a:t>Желание заниматься</a:t>
                      </a:r>
                      <a:endParaRPr lang="ru-RU" sz="900">
                        <a:latin typeface="Calibri"/>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6009">
                <a:tc>
                  <a:txBody>
                    <a:bodyPr/>
                    <a:lstStyle/>
                    <a:p>
                      <a:pPr algn="ctr">
                        <a:lnSpc>
                          <a:spcPct val="115000"/>
                        </a:lnSpc>
                        <a:spcAft>
                          <a:spcPts val="0"/>
                        </a:spcAft>
                      </a:pPr>
                      <a:r>
                        <a:rPr lang="ru-RU" sz="1300">
                          <a:solidFill>
                            <a:srgbClr val="262626"/>
                          </a:solidFill>
                          <a:latin typeface="Times New Roman"/>
                          <a:ea typeface="Calibri"/>
                          <a:cs typeface="Times New Roman"/>
                        </a:rPr>
                        <a:t>Нагрузка и её переносимость</a:t>
                      </a:r>
                      <a:endParaRPr lang="ru-RU" sz="900">
                        <a:latin typeface="Calibri"/>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6009">
                <a:tc>
                  <a:txBody>
                    <a:bodyPr/>
                    <a:lstStyle/>
                    <a:p>
                      <a:pPr algn="ctr">
                        <a:lnSpc>
                          <a:spcPct val="115000"/>
                        </a:lnSpc>
                        <a:spcAft>
                          <a:spcPts val="0"/>
                        </a:spcAft>
                      </a:pPr>
                      <a:r>
                        <a:rPr lang="ru-RU" sz="1300">
                          <a:solidFill>
                            <a:srgbClr val="262626"/>
                          </a:solidFill>
                          <a:latin typeface="Times New Roman"/>
                          <a:ea typeface="Calibri"/>
                          <a:cs typeface="Times New Roman"/>
                        </a:rPr>
                        <a:t>Нарушение режима</a:t>
                      </a:r>
                      <a:endParaRPr lang="ru-RU" sz="900">
                        <a:latin typeface="Calibri"/>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6009">
                <a:tc>
                  <a:txBody>
                    <a:bodyPr/>
                    <a:lstStyle/>
                    <a:p>
                      <a:pPr algn="ctr">
                        <a:lnSpc>
                          <a:spcPct val="115000"/>
                        </a:lnSpc>
                        <a:spcAft>
                          <a:spcPts val="0"/>
                        </a:spcAft>
                      </a:pPr>
                      <a:r>
                        <a:rPr lang="ru-RU" sz="1300">
                          <a:solidFill>
                            <a:srgbClr val="262626"/>
                          </a:solidFill>
                          <a:latin typeface="Times New Roman"/>
                          <a:ea typeface="Calibri"/>
                          <a:cs typeface="Times New Roman"/>
                        </a:rPr>
                        <a:t>Болевые ощущения</a:t>
                      </a:r>
                      <a:endParaRPr lang="ru-RU" sz="900">
                        <a:latin typeface="Calibri"/>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3004">
                <a:tc>
                  <a:txBody>
                    <a:bodyPr/>
                    <a:lstStyle/>
                    <a:p>
                      <a:pPr algn="ctr">
                        <a:lnSpc>
                          <a:spcPct val="115000"/>
                        </a:lnSpc>
                        <a:spcAft>
                          <a:spcPts val="0"/>
                        </a:spcAft>
                      </a:pPr>
                      <a:r>
                        <a:rPr lang="ru-RU" sz="1300">
                          <a:solidFill>
                            <a:srgbClr val="262626"/>
                          </a:solidFill>
                          <a:latin typeface="Times New Roman"/>
                          <a:ea typeface="Calibri"/>
                          <a:cs typeface="Times New Roman"/>
                        </a:rPr>
                        <a:t>Пульс уд./ мин.</a:t>
                      </a:r>
                      <a:endParaRPr lang="ru-RU" sz="900">
                        <a:latin typeface="Calibri"/>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dirty="0">
                        <a:solidFill>
                          <a:srgbClr val="262626"/>
                        </a:solidFill>
                        <a:latin typeface="Times New Roman"/>
                        <a:ea typeface="Calibri"/>
                        <a:cs typeface="Times New Roman"/>
                      </a:endParaRPr>
                    </a:p>
                  </a:txBody>
                  <a:tcPr marL="55103" marR="551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072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5" name="Rectangle 5"/>
          <p:cNvSpPr>
            <a:spLocks noChangeArrowheads="1"/>
          </p:cNvSpPr>
          <p:nvPr/>
        </p:nvSpPr>
        <p:spPr bwMode="auto">
          <a:xfrm>
            <a:off x="642910" y="214290"/>
            <a:ext cx="7858180"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262626"/>
                </a:solidFill>
                <a:effectLst/>
                <a:latin typeface="Times New Roman" pitchFamily="18" charset="0"/>
                <a:ea typeface="Calibri" pitchFamily="34" charset="0"/>
                <a:cs typeface="Times New Roman" pitchFamily="18" charset="0"/>
              </a:rPr>
              <a:t>В каждой клетке ставьте значки, которые соответствуют вашим показателям.</a:t>
            </a:r>
            <a:endParaRPr kumimoji="0" lang="ru-RU" b="0" i="0" u="none" strike="noStrike" cap="none" normalizeH="0" baseline="0" dirty="0" smtClean="0">
              <a:ln>
                <a:noFill/>
              </a:ln>
              <a:solidFill>
                <a:schemeClr val="tx1"/>
              </a:solidFill>
              <a:effectLst/>
              <a:latin typeface="Arial" pitchFamily="34" charset="0"/>
            </a:endParaRPr>
          </a:p>
        </p:txBody>
      </p:sp>
      <p:graphicFrame>
        <p:nvGraphicFramePr>
          <p:cNvPr id="18" name="Таблица 17"/>
          <p:cNvGraphicFramePr>
            <a:graphicFrameLocks noGrp="1"/>
          </p:cNvGraphicFramePr>
          <p:nvPr/>
        </p:nvGraphicFramePr>
        <p:xfrm>
          <a:off x="1500166" y="714356"/>
          <a:ext cx="6643734" cy="2500330"/>
        </p:xfrm>
        <a:graphic>
          <a:graphicData uri="http://schemas.openxmlformats.org/drawingml/2006/table">
            <a:tbl>
              <a:tblPr/>
              <a:tblGrid>
                <a:gridCol w="1500198"/>
                <a:gridCol w="1985142"/>
                <a:gridCol w="1588221"/>
                <a:gridCol w="1570173"/>
              </a:tblGrid>
              <a:tr h="480400">
                <a:tc gridSpan="2">
                  <a:txBody>
                    <a:bodyPr/>
                    <a:lstStyle/>
                    <a:p>
                      <a:pPr marL="68580" algn="ctr">
                        <a:lnSpc>
                          <a:spcPct val="115000"/>
                        </a:lnSpc>
                        <a:spcAft>
                          <a:spcPts val="0"/>
                        </a:spcAft>
                      </a:pPr>
                      <a:r>
                        <a:rPr lang="ru-RU" sz="1400" b="1" dirty="0">
                          <a:solidFill>
                            <a:srgbClr val="262626"/>
                          </a:solidFill>
                          <a:latin typeface="Times New Roman"/>
                          <a:ea typeface="Calibri"/>
                          <a:cs typeface="Times New Roman"/>
                        </a:rPr>
                        <a:t>Самочувствие</a:t>
                      </a: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gridSpan="2">
                  <a:txBody>
                    <a:bodyPr/>
                    <a:lstStyle/>
                    <a:p>
                      <a:pPr>
                        <a:lnSpc>
                          <a:spcPct val="115000"/>
                        </a:lnSpc>
                        <a:spcAft>
                          <a:spcPts val="0"/>
                        </a:spcAft>
                      </a:pPr>
                      <a:r>
                        <a:rPr lang="ru-RU" sz="1400" b="1">
                          <a:solidFill>
                            <a:srgbClr val="262626"/>
                          </a:solidFill>
                          <a:latin typeface="Times New Roman"/>
                          <a:ea typeface="Calibri"/>
                          <a:cs typeface="Times New Roman"/>
                        </a:rPr>
                        <a:t>          Желание заниматься</a:t>
                      </a:r>
                      <a:endParaRPr lang="ru-R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r>
              <a:tr h="2019930">
                <a:tc>
                  <a:txBody>
                    <a:bodyPr/>
                    <a:lstStyle/>
                    <a:p>
                      <a:pPr algn="just">
                        <a:lnSpc>
                          <a:spcPct val="115000"/>
                        </a:lnSpc>
                        <a:spcAft>
                          <a:spcPts val="0"/>
                        </a:spcAft>
                      </a:pPr>
                      <a:endParaRPr lang="ru-RU" sz="1400" dirty="0">
                        <a:solidFill>
                          <a:srgbClr val="262626"/>
                        </a:solidFill>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600" dirty="0" smtClean="0">
                        <a:solidFill>
                          <a:srgbClr val="262626"/>
                        </a:solidFill>
                        <a:latin typeface="Times New Roman"/>
                        <a:ea typeface="Calibri"/>
                        <a:cs typeface="Times New Roman"/>
                      </a:endParaRPr>
                    </a:p>
                    <a:p>
                      <a:pPr algn="ctr">
                        <a:lnSpc>
                          <a:spcPct val="115000"/>
                        </a:lnSpc>
                        <a:spcAft>
                          <a:spcPts val="0"/>
                        </a:spcAft>
                      </a:pPr>
                      <a:r>
                        <a:rPr lang="ru-RU" sz="1600" dirty="0" smtClean="0">
                          <a:solidFill>
                            <a:srgbClr val="262626"/>
                          </a:solidFill>
                          <a:latin typeface="Times New Roman"/>
                          <a:ea typeface="Calibri"/>
                          <a:cs typeface="Times New Roman"/>
                        </a:rPr>
                        <a:t>Хорошее</a:t>
                      </a:r>
                      <a:endParaRPr lang="ru-RU" sz="1100" dirty="0">
                        <a:latin typeface="Calibri"/>
                        <a:ea typeface="Calibri"/>
                        <a:cs typeface="Times New Roman"/>
                      </a:endParaRPr>
                    </a:p>
                    <a:p>
                      <a:pPr algn="ctr">
                        <a:lnSpc>
                          <a:spcPct val="115000"/>
                        </a:lnSpc>
                        <a:spcAft>
                          <a:spcPts val="0"/>
                        </a:spcAft>
                      </a:pPr>
                      <a:endParaRPr lang="ru-RU" sz="1600" dirty="0" smtClean="0">
                        <a:solidFill>
                          <a:srgbClr val="262626"/>
                        </a:solidFill>
                        <a:latin typeface="Times New Roman"/>
                        <a:ea typeface="Calibri"/>
                        <a:cs typeface="Times New Roman"/>
                      </a:endParaRPr>
                    </a:p>
                    <a:p>
                      <a:pPr algn="ctr">
                        <a:lnSpc>
                          <a:spcPct val="115000"/>
                        </a:lnSpc>
                        <a:spcAft>
                          <a:spcPts val="0"/>
                        </a:spcAft>
                      </a:pPr>
                      <a:r>
                        <a:rPr lang="ru-RU" sz="1600" dirty="0" smtClean="0">
                          <a:solidFill>
                            <a:srgbClr val="262626"/>
                          </a:solidFill>
                          <a:latin typeface="Times New Roman"/>
                          <a:ea typeface="Calibri"/>
                          <a:cs typeface="Times New Roman"/>
                        </a:rPr>
                        <a:t>Удовлетворительное</a:t>
                      </a:r>
                      <a:endParaRPr lang="ru-RU" sz="1100" dirty="0">
                        <a:latin typeface="Calibri"/>
                        <a:ea typeface="Calibri"/>
                        <a:cs typeface="Times New Roman"/>
                      </a:endParaRPr>
                    </a:p>
                    <a:p>
                      <a:pPr algn="ctr">
                        <a:lnSpc>
                          <a:spcPct val="115000"/>
                        </a:lnSpc>
                        <a:spcAft>
                          <a:spcPts val="0"/>
                        </a:spcAft>
                      </a:pPr>
                      <a:endParaRPr lang="ru-RU" sz="1600" dirty="0" smtClean="0">
                        <a:solidFill>
                          <a:srgbClr val="262626"/>
                        </a:solidFill>
                        <a:latin typeface="Times New Roman"/>
                        <a:ea typeface="Calibri"/>
                        <a:cs typeface="Times New Roman"/>
                      </a:endParaRPr>
                    </a:p>
                    <a:p>
                      <a:pPr algn="ctr">
                        <a:lnSpc>
                          <a:spcPct val="115000"/>
                        </a:lnSpc>
                        <a:spcAft>
                          <a:spcPts val="0"/>
                        </a:spcAft>
                      </a:pPr>
                      <a:r>
                        <a:rPr lang="ru-RU" sz="1600" dirty="0" smtClean="0">
                          <a:solidFill>
                            <a:srgbClr val="262626"/>
                          </a:solidFill>
                          <a:latin typeface="Times New Roman"/>
                          <a:ea typeface="Calibri"/>
                          <a:cs typeface="Times New Roman"/>
                        </a:rPr>
                        <a:t>Плохое</a:t>
                      </a: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endParaRPr lang="ru-RU" sz="1400" dirty="0">
                        <a:solidFill>
                          <a:srgbClr val="262626"/>
                        </a:solidFill>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1959610" algn="l"/>
                        </a:tabLst>
                      </a:pPr>
                      <a:endParaRPr lang="ru-RU" sz="1400" dirty="0">
                        <a:solidFill>
                          <a:srgbClr val="262626"/>
                        </a:solidFill>
                        <a:latin typeface="Times New Roman"/>
                        <a:ea typeface="Calibri"/>
                        <a:cs typeface="Times New Roman"/>
                      </a:endParaRPr>
                    </a:p>
                    <a:p>
                      <a:pPr algn="ctr">
                        <a:lnSpc>
                          <a:spcPct val="115000"/>
                        </a:lnSpc>
                        <a:spcAft>
                          <a:spcPts val="0"/>
                        </a:spcAft>
                        <a:tabLst>
                          <a:tab pos="1959610" algn="l"/>
                        </a:tabLst>
                      </a:pPr>
                      <a:r>
                        <a:rPr lang="ru-RU" sz="1600" dirty="0">
                          <a:solidFill>
                            <a:srgbClr val="262626"/>
                          </a:solidFill>
                          <a:latin typeface="Times New Roman"/>
                          <a:ea typeface="Calibri"/>
                          <a:cs typeface="Times New Roman"/>
                        </a:rPr>
                        <a:t>Есть</a:t>
                      </a:r>
                      <a:endParaRPr lang="ru-RU" sz="1100" dirty="0">
                        <a:latin typeface="Calibri"/>
                        <a:ea typeface="Calibri"/>
                        <a:cs typeface="Times New Roman"/>
                      </a:endParaRPr>
                    </a:p>
                    <a:p>
                      <a:pPr algn="ctr">
                        <a:lnSpc>
                          <a:spcPct val="115000"/>
                        </a:lnSpc>
                        <a:spcAft>
                          <a:spcPts val="0"/>
                        </a:spcAft>
                        <a:tabLst>
                          <a:tab pos="1959610" algn="l"/>
                        </a:tabLst>
                      </a:pPr>
                      <a:endParaRPr lang="ru-RU" sz="1600" dirty="0" smtClean="0">
                        <a:solidFill>
                          <a:srgbClr val="262626"/>
                        </a:solidFill>
                        <a:latin typeface="Times New Roman"/>
                        <a:ea typeface="Calibri"/>
                        <a:cs typeface="Times New Roman"/>
                      </a:endParaRPr>
                    </a:p>
                    <a:p>
                      <a:pPr algn="ctr">
                        <a:lnSpc>
                          <a:spcPct val="115000"/>
                        </a:lnSpc>
                        <a:spcAft>
                          <a:spcPts val="0"/>
                        </a:spcAft>
                        <a:tabLst>
                          <a:tab pos="1959610" algn="l"/>
                        </a:tabLst>
                      </a:pPr>
                      <a:r>
                        <a:rPr lang="ru-RU" sz="1600" dirty="0" smtClean="0">
                          <a:solidFill>
                            <a:srgbClr val="262626"/>
                          </a:solidFill>
                          <a:latin typeface="Times New Roman"/>
                          <a:ea typeface="Calibri"/>
                          <a:cs typeface="Times New Roman"/>
                        </a:rPr>
                        <a:t>Безразлично</a:t>
                      </a:r>
                      <a:endParaRPr lang="ru-RU" sz="1100" dirty="0">
                        <a:latin typeface="Calibri"/>
                        <a:ea typeface="Calibri"/>
                        <a:cs typeface="Times New Roman"/>
                      </a:endParaRPr>
                    </a:p>
                    <a:p>
                      <a:pPr algn="ctr">
                        <a:lnSpc>
                          <a:spcPct val="115000"/>
                        </a:lnSpc>
                        <a:spcAft>
                          <a:spcPts val="0"/>
                        </a:spcAft>
                      </a:pPr>
                      <a:endParaRPr lang="ru-RU" sz="1600" dirty="0" smtClean="0">
                        <a:solidFill>
                          <a:srgbClr val="262626"/>
                        </a:solidFill>
                        <a:latin typeface="Times New Roman"/>
                        <a:ea typeface="Calibri"/>
                        <a:cs typeface="Times New Roman"/>
                      </a:endParaRPr>
                    </a:p>
                    <a:p>
                      <a:pPr algn="ctr">
                        <a:lnSpc>
                          <a:spcPct val="115000"/>
                        </a:lnSpc>
                        <a:spcAft>
                          <a:spcPts val="0"/>
                        </a:spcAft>
                      </a:pPr>
                      <a:r>
                        <a:rPr lang="ru-RU" sz="1600" dirty="0" smtClean="0">
                          <a:solidFill>
                            <a:srgbClr val="262626"/>
                          </a:solidFill>
                          <a:latin typeface="Times New Roman"/>
                          <a:ea typeface="Calibri"/>
                          <a:cs typeface="Times New Roman"/>
                        </a:rPr>
                        <a:t>Нет</a:t>
                      </a: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5851"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pic>
        <p:nvPicPr>
          <p:cNvPr id="20" name="Рисунок 19"/>
          <p:cNvPicPr/>
          <p:nvPr/>
        </p:nvPicPr>
        <p:blipFill>
          <a:blip r:embed="rId2" cstate="print"/>
          <a:srcRect/>
          <a:stretch>
            <a:fillRect/>
          </a:stretch>
        </p:blipFill>
        <p:spPr bwMode="auto">
          <a:xfrm>
            <a:off x="1928794" y="1214422"/>
            <a:ext cx="714380" cy="1857388"/>
          </a:xfrm>
          <a:prstGeom prst="rect">
            <a:avLst/>
          </a:prstGeom>
          <a:noFill/>
          <a:ln w="9525">
            <a:noFill/>
            <a:miter lim="800000"/>
            <a:headEnd/>
            <a:tailEnd/>
          </a:ln>
        </p:spPr>
      </p:pic>
      <p:pic>
        <p:nvPicPr>
          <p:cNvPr id="21" name="Рисунок 20"/>
          <p:cNvPicPr/>
          <p:nvPr/>
        </p:nvPicPr>
        <p:blipFill>
          <a:blip r:embed="rId3" cstate="print"/>
          <a:srcRect/>
          <a:stretch>
            <a:fillRect/>
          </a:stretch>
        </p:blipFill>
        <p:spPr bwMode="auto">
          <a:xfrm>
            <a:off x="5429256" y="1214422"/>
            <a:ext cx="869314" cy="1928826"/>
          </a:xfrm>
          <a:prstGeom prst="rect">
            <a:avLst/>
          </a:prstGeom>
          <a:noFill/>
          <a:ln w="9525">
            <a:noFill/>
            <a:miter lim="800000"/>
            <a:headEnd/>
            <a:tailEnd/>
          </a:ln>
        </p:spPr>
      </p:pic>
      <p:graphicFrame>
        <p:nvGraphicFramePr>
          <p:cNvPr id="22" name="Таблица 21"/>
          <p:cNvGraphicFramePr>
            <a:graphicFrameLocks noGrp="1"/>
          </p:cNvGraphicFramePr>
          <p:nvPr/>
        </p:nvGraphicFramePr>
        <p:xfrm>
          <a:off x="2143108" y="3500438"/>
          <a:ext cx="6078220" cy="2335149"/>
        </p:xfrm>
        <a:graphic>
          <a:graphicData uri="http://schemas.openxmlformats.org/drawingml/2006/table">
            <a:tbl>
              <a:tblPr/>
              <a:tblGrid>
                <a:gridCol w="3039110"/>
                <a:gridCol w="3039110"/>
              </a:tblGrid>
              <a:tr h="333375">
                <a:tc>
                  <a:txBody>
                    <a:bodyPr/>
                    <a:lstStyle/>
                    <a:p>
                      <a:pPr algn="ctr">
                        <a:lnSpc>
                          <a:spcPct val="115000"/>
                        </a:lnSpc>
                        <a:spcAft>
                          <a:spcPts val="0"/>
                        </a:spcAft>
                      </a:pPr>
                      <a:r>
                        <a:rPr lang="ru-RU" sz="1400" b="1" dirty="0">
                          <a:solidFill>
                            <a:srgbClr val="262626"/>
                          </a:solidFill>
                          <a:latin typeface="Times New Roman"/>
                          <a:ea typeface="Calibri"/>
                          <a:cs typeface="Times New Roman"/>
                        </a:rPr>
                        <a:t>Нагрузка и её переносимость:</a:t>
                      </a:r>
                      <a:r>
                        <a:rPr lang="ru-RU" sz="1400" dirty="0">
                          <a:solidFill>
                            <a:srgbClr val="262626"/>
                          </a:solidFill>
                          <a:latin typeface="Times New Roman"/>
                          <a:ea typeface="Calibri"/>
                          <a:cs typeface="Times New Roman"/>
                        </a:rPr>
                        <a:t>  </a:t>
                      </a: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514600" algn="l"/>
                        </a:tabLst>
                      </a:pPr>
                      <a:r>
                        <a:rPr lang="ru-RU" sz="1400" b="1" dirty="0">
                          <a:solidFill>
                            <a:srgbClr val="262626"/>
                          </a:solidFill>
                          <a:latin typeface="Times New Roman"/>
                          <a:ea typeface="Calibri"/>
                          <a:cs typeface="Times New Roman"/>
                        </a:rPr>
                        <a:t>Нарушение режима:</a:t>
                      </a:r>
                      <a:endParaRPr lang="ru-RU" sz="1100" dirty="0">
                        <a:latin typeface="Calibri"/>
                        <a:ea typeface="Calibri"/>
                        <a:cs typeface="Times New Roman"/>
                      </a:endParaRPr>
                    </a:p>
                    <a:p>
                      <a:pPr algn="ctr">
                        <a:lnSpc>
                          <a:spcPct val="115000"/>
                        </a:lnSpc>
                        <a:spcAft>
                          <a:spcPts val="0"/>
                        </a:spcAft>
                        <a:tabLst>
                          <a:tab pos="2514600" algn="l"/>
                        </a:tabLst>
                      </a:pPr>
                      <a:r>
                        <a:rPr lang="ru-RU" sz="1400" dirty="0">
                          <a:solidFill>
                            <a:srgbClr val="262626"/>
                          </a:solidFill>
                          <a:latin typeface="Times New Roman"/>
                          <a:ea typeface="Calibri"/>
                          <a:cs typeface="Times New Roman"/>
                        </a:rPr>
                        <a:t> </a:t>
                      </a: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8485">
                <a:tc rowSpan="3">
                  <a:txBody>
                    <a:bodyPr/>
                    <a:lstStyle/>
                    <a:p>
                      <a:pPr algn="just">
                        <a:lnSpc>
                          <a:spcPct val="115000"/>
                        </a:lnSpc>
                        <a:spcAft>
                          <a:spcPts val="0"/>
                        </a:spcAft>
                      </a:pPr>
                      <a:endParaRPr lang="ru-RU" sz="1400" dirty="0">
                        <a:solidFill>
                          <a:srgbClr val="262626"/>
                        </a:solidFill>
                        <a:latin typeface="Times New Roman"/>
                        <a:ea typeface="Calibri"/>
                        <a:cs typeface="Times New Roman"/>
                      </a:endParaRPr>
                    </a:p>
                    <a:p>
                      <a:pPr algn="just">
                        <a:lnSpc>
                          <a:spcPct val="115000"/>
                        </a:lnSpc>
                        <a:spcAft>
                          <a:spcPts val="0"/>
                        </a:spcAft>
                      </a:pPr>
                      <a:r>
                        <a:rPr lang="ru-RU" sz="1600" dirty="0">
                          <a:solidFill>
                            <a:srgbClr val="262626"/>
                          </a:solidFill>
                          <a:latin typeface="Times New Roman"/>
                          <a:ea typeface="Calibri"/>
                          <a:cs typeface="Times New Roman"/>
                        </a:rPr>
                        <a:t>«+» - выполнена </a:t>
                      </a:r>
                      <a:endParaRPr lang="ru-RU" sz="1100" dirty="0">
                        <a:latin typeface="Calibri"/>
                        <a:ea typeface="Calibri"/>
                        <a:cs typeface="Times New Roman"/>
                      </a:endParaRPr>
                    </a:p>
                    <a:p>
                      <a:pPr>
                        <a:lnSpc>
                          <a:spcPct val="115000"/>
                        </a:lnSpc>
                        <a:spcAft>
                          <a:spcPts val="0"/>
                        </a:spcAft>
                      </a:pPr>
                      <a:r>
                        <a:rPr lang="ru-RU" sz="1600" dirty="0">
                          <a:solidFill>
                            <a:srgbClr val="262626"/>
                          </a:solidFill>
                          <a:latin typeface="Times New Roman"/>
                          <a:ea typeface="Calibri"/>
                          <a:cs typeface="Times New Roman"/>
                        </a:rPr>
                        <a:t>«-» - не выполнена                                              </a:t>
                      </a:r>
                      <a:endParaRPr lang="ru-RU" sz="1100" dirty="0">
                        <a:latin typeface="Calibri"/>
                        <a:ea typeface="Calibri"/>
                        <a:cs typeface="Times New Roman"/>
                      </a:endParaRPr>
                    </a:p>
                    <a:p>
                      <a:pPr algn="just">
                        <a:lnSpc>
                          <a:spcPct val="115000"/>
                        </a:lnSpc>
                        <a:spcAft>
                          <a:spcPts val="0"/>
                        </a:spcAft>
                      </a:pPr>
                      <a:r>
                        <a:rPr lang="ru-RU" sz="1600" dirty="0">
                          <a:solidFill>
                            <a:srgbClr val="262626"/>
                          </a:solidFill>
                          <a:latin typeface="Times New Roman"/>
                          <a:ea typeface="Calibri"/>
                          <a:cs typeface="Times New Roman"/>
                        </a:rPr>
                        <a:t>«о» - отличная</a:t>
                      </a:r>
                      <a:endParaRPr lang="ru-RU" sz="1100" dirty="0">
                        <a:latin typeface="Calibri"/>
                        <a:ea typeface="Calibri"/>
                        <a:cs typeface="Times New Roman"/>
                      </a:endParaRPr>
                    </a:p>
                    <a:p>
                      <a:pPr algn="just">
                        <a:lnSpc>
                          <a:spcPct val="115000"/>
                        </a:lnSpc>
                        <a:spcAft>
                          <a:spcPts val="0"/>
                        </a:spcAft>
                      </a:pPr>
                      <a:r>
                        <a:rPr lang="ru-RU" sz="1600" dirty="0">
                          <a:solidFill>
                            <a:srgbClr val="262626"/>
                          </a:solidFill>
                          <a:latin typeface="Times New Roman"/>
                          <a:ea typeface="Calibri"/>
                          <a:cs typeface="Times New Roman"/>
                        </a:rPr>
                        <a:t> «у» - удовлетворительная</a:t>
                      </a:r>
                      <a:endParaRPr lang="ru-RU" sz="1100" dirty="0">
                        <a:latin typeface="Calibri"/>
                        <a:ea typeface="Calibri"/>
                        <a:cs typeface="Times New Roman"/>
                      </a:endParaRPr>
                    </a:p>
                    <a:p>
                      <a:pPr algn="just">
                        <a:lnSpc>
                          <a:spcPct val="115000"/>
                        </a:lnSpc>
                        <a:spcAft>
                          <a:spcPts val="0"/>
                        </a:spcAft>
                      </a:pPr>
                      <a:r>
                        <a:rPr lang="ru-RU" sz="1600" dirty="0">
                          <a:solidFill>
                            <a:srgbClr val="262626"/>
                          </a:solidFill>
                          <a:latin typeface="Times New Roman"/>
                          <a:ea typeface="Calibri"/>
                          <a:cs typeface="Times New Roman"/>
                        </a:rPr>
                        <a:t> «</a:t>
                      </a:r>
                      <a:r>
                        <a:rPr lang="ru-RU" sz="1600" dirty="0" err="1">
                          <a:solidFill>
                            <a:srgbClr val="262626"/>
                          </a:solidFill>
                          <a:latin typeface="Times New Roman"/>
                          <a:ea typeface="Calibri"/>
                          <a:cs typeface="Times New Roman"/>
                        </a:rPr>
                        <a:t>п</a:t>
                      </a:r>
                      <a:r>
                        <a:rPr lang="ru-RU" sz="1600" dirty="0">
                          <a:solidFill>
                            <a:srgbClr val="262626"/>
                          </a:solidFill>
                          <a:latin typeface="Times New Roman"/>
                          <a:ea typeface="Calibri"/>
                          <a:cs typeface="Times New Roman"/>
                        </a:rPr>
                        <a:t>» - плохая</a:t>
                      </a: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2514600" algn="l"/>
                        </a:tabLst>
                      </a:pPr>
                      <a:endParaRPr lang="ru-RU" sz="1400" dirty="0">
                        <a:solidFill>
                          <a:srgbClr val="262626"/>
                        </a:solidFill>
                        <a:latin typeface="Times New Roman"/>
                        <a:ea typeface="Calibri"/>
                        <a:cs typeface="Times New Roman"/>
                      </a:endParaRPr>
                    </a:p>
                    <a:p>
                      <a:pPr algn="just">
                        <a:lnSpc>
                          <a:spcPct val="115000"/>
                        </a:lnSpc>
                        <a:spcAft>
                          <a:spcPts val="0"/>
                        </a:spcAft>
                        <a:tabLst>
                          <a:tab pos="2514600" algn="l"/>
                        </a:tabLst>
                      </a:pPr>
                      <a:r>
                        <a:rPr lang="ru-RU" sz="1600" dirty="0">
                          <a:solidFill>
                            <a:srgbClr val="262626"/>
                          </a:solidFill>
                          <a:latin typeface="Times New Roman"/>
                          <a:ea typeface="Calibri"/>
                          <a:cs typeface="Times New Roman"/>
                        </a:rPr>
                        <a:t>«+» - не было</a:t>
                      </a:r>
                      <a:endParaRPr lang="ru-RU" sz="1100" dirty="0">
                        <a:latin typeface="Calibri"/>
                        <a:ea typeface="Calibri"/>
                        <a:cs typeface="Times New Roman"/>
                      </a:endParaRPr>
                    </a:p>
                    <a:p>
                      <a:pPr algn="just">
                        <a:lnSpc>
                          <a:spcPct val="115000"/>
                        </a:lnSpc>
                        <a:spcAft>
                          <a:spcPts val="0"/>
                        </a:spcAft>
                        <a:tabLst>
                          <a:tab pos="2514600" algn="l"/>
                        </a:tabLst>
                      </a:pPr>
                      <a:r>
                        <a:rPr lang="ru-RU" sz="1600" dirty="0">
                          <a:solidFill>
                            <a:srgbClr val="262626"/>
                          </a:solidFill>
                          <a:latin typeface="Times New Roman"/>
                          <a:ea typeface="Calibri"/>
                          <a:cs typeface="Times New Roman"/>
                        </a:rPr>
                        <a:t> «-» - было</a:t>
                      </a: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2425">
                <a:tc vMerge="1">
                  <a:txBody>
                    <a:bodyPr/>
                    <a:lstStyle/>
                    <a:p>
                      <a:endParaRPr lang="ru-RU"/>
                    </a:p>
                  </a:txBody>
                  <a:tcPr/>
                </a:tc>
                <a:tc>
                  <a:txBody>
                    <a:bodyPr/>
                    <a:lstStyle/>
                    <a:p>
                      <a:pPr algn="ctr">
                        <a:lnSpc>
                          <a:spcPct val="115000"/>
                        </a:lnSpc>
                        <a:spcAft>
                          <a:spcPts val="0"/>
                        </a:spcAft>
                        <a:tabLst>
                          <a:tab pos="2514600" algn="l"/>
                        </a:tabLst>
                      </a:pPr>
                      <a:r>
                        <a:rPr lang="ru-RU" sz="1400" b="1" dirty="0">
                          <a:solidFill>
                            <a:srgbClr val="262626"/>
                          </a:solidFill>
                          <a:latin typeface="Times New Roman"/>
                          <a:ea typeface="Calibri"/>
                          <a:cs typeface="Times New Roman"/>
                        </a:rPr>
                        <a:t>Болевые ощущения:</a:t>
                      </a: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5800">
                <a:tc vMerge="1">
                  <a:txBody>
                    <a:bodyPr/>
                    <a:lstStyle/>
                    <a:p>
                      <a:endParaRPr lang="ru-RU"/>
                    </a:p>
                  </a:txBody>
                  <a:tcPr/>
                </a:tc>
                <a:tc>
                  <a:txBody>
                    <a:bodyPr/>
                    <a:lstStyle/>
                    <a:p>
                      <a:pPr algn="just">
                        <a:lnSpc>
                          <a:spcPct val="115000"/>
                        </a:lnSpc>
                        <a:spcAft>
                          <a:spcPts val="0"/>
                        </a:spcAft>
                        <a:tabLst>
                          <a:tab pos="2514600" algn="l"/>
                        </a:tabLst>
                      </a:pPr>
                      <a:r>
                        <a:rPr lang="ru-RU" sz="1600" dirty="0">
                          <a:solidFill>
                            <a:srgbClr val="262626"/>
                          </a:solidFill>
                          <a:latin typeface="Times New Roman"/>
                          <a:ea typeface="Calibri"/>
                          <a:cs typeface="Times New Roman"/>
                        </a:rPr>
                        <a:t> «+» - есть</a:t>
                      </a:r>
                      <a:endParaRPr lang="ru-RU" sz="1100" dirty="0">
                        <a:latin typeface="Calibri"/>
                        <a:ea typeface="Calibri"/>
                        <a:cs typeface="Times New Roman"/>
                      </a:endParaRPr>
                    </a:p>
                    <a:p>
                      <a:pPr algn="just">
                        <a:lnSpc>
                          <a:spcPct val="115000"/>
                        </a:lnSpc>
                        <a:spcAft>
                          <a:spcPts val="0"/>
                        </a:spcAft>
                        <a:tabLst>
                          <a:tab pos="2514600" algn="l"/>
                        </a:tabLst>
                      </a:pPr>
                      <a:r>
                        <a:rPr lang="ru-RU" sz="1600" dirty="0">
                          <a:solidFill>
                            <a:srgbClr val="262626"/>
                          </a:solidFill>
                          <a:latin typeface="Times New Roman"/>
                          <a:ea typeface="Calibri"/>
                          <a:cs typeface="Times New Roman"/>
                        </a:rPr>
                        <a:t> «-» - нет</a:t>
                      </a: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5852" name="Rectangle 12"/>
          <p:cNvSpPr>
            <a:spLocks noChangeArrowheads="1"/>
          </p:cNvSpPr>
          <p:nvPr/>
        </p:nvSpPr>
        <p:spPr bwMode="auto">
          <a:xfrm>
            <a:off x="2428860" y="6000768"/>
            <a:ext cx="6500858"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2514600" algn="l"/>
              </a:tabLst>
            </a:pPr>
            <a:r>
              <a:rPr kumimoji="0" lang="ru-RU" sz="1600" b="1" i="0" u="none" strike="noStrike" cap="none" normalizeH="0" baseline="0" dirty="0" smtClean="0">
                <a:ln>
                  <a:noFill/>
                </a:ln>
                <a:solidFill>
                  <a:srgbClr val="262626"/>
                </a:solidFill>
                <a:effectLst/>
                <a:latin typeface="Times New Roman" pitchFamily="18" charset="0"/>
                <a:ea typeface="Calibri" pitchFamily="34" charset="0"/>
                <a:cs typeface="Times New Roman" pitchFamily="18" charset="0"/>
              </a:rPr>
              <a:t>Пульс измеряется в одном и том же положении (сидя или стоя).</a:t>
            </a:r>
            <a:endParaRPr kumimoji="0" lang="ru-RU" sz="1600" b="0" i="0" u="none" strike="noStrike" cap="none" normalizeH="0" baseline="0" dirty="0" smtClean="0">
              <a:ln>
                <a:noFill/>
              </a:ln>
              <a:solidFill>
                <a:schemeClr val="tx1"/>
              </a:solidFill>
              <a:effectLst/>
              <a:latin typeface="Arial"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274638"/>
            <a:ext cx="8229600" cy="2439982"/>
          </a:xfrm>
        </p:spPr>
        <p:txBody>
          <a:bodyPr>
            <a:noAutofit/>
          </a:bodyPr>
          <a:lstStyle/>
          <a:p>
            <a:r>
              <a:rPr lang="ru-RU" sz="3000" dirty="0" smtClean="0"/>
              <a:t>Третья часть - мои </a:t>
            </a:r>
            <a:r>
              <a:rPr lang="ru-RU" sz="3000" u="sng" dirty="0" smtClean="0"/>
              <a:t>спортивные достижения</a:t>
            </a:r>
            <a:r>
              <a:rPr lang="ru-RU" sz="3000" dirty="0" smtClean="0"/>
              <a:t>. А для того чтобы ты знал, улучшаются ли они, один раз в 2—3 месяца выполняй контрольные упражнения.</a:t>
            </a:r>
            <a:endParaRPr lang="ru-RU" sz="3000" dirty="0"/>
          </a:p>
        </p:txBody>
      </p:sp>
      <p:graphicFrame>
        <p:nvGraphicFramePr>
          <p:cNvPr id="4" name="Таблица 3"/>
          <p:cNvGraphicFramePr>
            <a:graphicFrameLocks noGrp="1"/>
          </p:cNvGraphicFramePr>
          <p:nvPr/>
        </p:nvGraphicFramePr>
        <p:xfrm>
          <a:off x="500035" y="2786058"/>
          <a:ext cx="8358244" cy="3143271"/>
        </p:xfrm>
        <a:graphic>
          <a:graphicData uri="http://schemas.openxmlformats.org/drawingml/2006/table">
            <a:tbl>
              <a:tblPr/>
              <a:tblGrid>
                <a:gridCol w="1669729"/>
                <a:gridCol w="417432"/>
                <a:gridCol w="417432"/>
                <a:gridCol w="417432"/>
                <a:gridCol w="417432"/>
                <a:gridCol w="417432"/>
                <a:gridCol w="418305"/>
                <a:gridCol w="418305"/>
                <a:gridCol w="418305"/>
                <a:gridCol w="418305"/>
                <a:gridCol w="418305"/>
                <a:gridCol w="418305"/>
                <a:gridCol w="418305"/>
                <a:gridCol w="418305"/>
                <a:gridCol w="418305"/>
                <a:gridCol w="418305"/>
                <a:gridCol w="418305"/>
              </a:tblGrid>
              <a:tr h="1047757">
                <a:tc>
                  <a:txBody>
                    <a:bodyPr/>
                    <a:lstStyle/>
                    <a:p>
                      <a:pPr algn="ctr">
                        <a:lnSpc>
                          <a:spcPct val="115000"/>
                        </a:lnSpc>
                        <a:spcAft>
                          <a:spcPts val="0"/>
                        </a:spcAft>
                      </a:pPr>
                      <a:r>
                        <a:rPr lang="ru-RU" sz="1600" b="1" dirty="0">
                          <a:latin typeface="Calibri"/>
                          <a:ea typeface="Calibri"/>
                          <a:cs typeface="Times New Roman"/>
                        </a:rPr>
                        <a:t>Нормативы, учебный год</a:t>
                      </a:r>
                      <a:endParaRPr lang="ru-RU"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ctr">
                        <a:lnSpc>
                          <a:spcPct val="115000"/>
                        </a:lnSpc>
                        <a:spcAft>
                          <a:spcPts val="0"/>
                        </a:spcAft>
                      </a:pPr>
                      <a:r>
                        <a:rPr lang="ru-RU" sz="1600" b="1">
                          <a:latin typeface="Calibri"/>
                          <a:ea typeface="Calibri"/>
                          <a:cs typeface="Times New Roman"/>
                        </a:rPr>
                        <a:t>Отжимание</a:t>
                      </a:r>
                      <a:endParaRPr lang="ru-RU"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gridSpan="4">
                  <a:txBody>
                    <a:bodyPr/>
                    <a:lstStyle/>
                    <a:p>
                      <a:pPr algn="ctr">
                        <a:lnSpc>
                          <a:spcPct val="115000"/>
                        </a:lnSpc>
                        <a:spcAft>
                          <a:spcPts val="0"/>
                        </a:spcAft>
                      </a:pPr>
                      <a:r>
                        <a:rPr lang="ru-RU" sz="1600" b="1">
                          <a:latin typeface="Calibri"/>
                          <a:ea typeface="Calibri"/>
                          <a:cs typeface="Times New Roman"/>
                        </a:rPr>
                        <a:t>Прыжок в длину с места</a:t>
                      </a:r>
                      <a:endParaRPr lang="ru-RU"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gridSpan="4">
                  <a:txBody>
                    <a:bodyPr/>
                    <a:lstStyle/>
                    <a:p>
                      <a:pPr algn="ctr">
                        <a:lnSpc>
                          <a:spcPct val="115000"/>
                        </a:lnSpc>
                        <a:spcAft>
                          <a:spcPts val="0"/>
                        </a:spcAft>
                      </a:pPr>
                      <a:r>
                        <a:rPr lang="ru-RU" sz="1600" b="1" dirty="0">
                          <a:latin typeface="Calibri"/>
                          <a:ea typeface="Calibri"/>
                          <a:cs typeface="Times New Roman"/>
                        </a:rPr>
                        <a:t>Наклоны вперёд</a:t>
                      </a:r>
                      <a:endParaRPr lang="ru-RU"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gridSpan="4">
                  <a:txBody>
                    <a:bodyPr/>
                    <a:lstStyle/>
                    <a:p>
                      <a:pPr algn="ctr">
                        <a:lnSpc>
                          <a:spcPct val="115000"/>
                        </a:lnSpc>
                        <a:spcAft>
                          <a:spcPts val="0"/>
                        </a:spcAft>
                      </a:pPr>
                      <a:r>
                        <a:rPr lang="ru-RU" sz="1600" b="1" dirty="0">
                          <a:latin typeface="Calibri"/>
                          <a:ea typeface="Calibri"/>
                          <a:cs typeface="Times New Roman"/>
                        </a:rPr>
                        <a:t>Подбрасывание теннисного мяча</a:t>
                      </a:r>
                      <a:endParaRPr lang="ru-RU"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r>
              <a:tr h="1047757">
                <a:tc>
                  <a:txBody>
                    <a:bodyPr/>
                    <a:lstStyle/>
                    <a:p>
                      <a:pPr>
                        <a:lnSpc>
                          <a:spcPct val="115000"/>
                        </a:lnSpc>
                        <a:spcAft>
                          <a:spcPts val="0"/>
                        </a:spcAft>
                      </a:pPr>
                      <a:r>
                        <a:rPr lang="ru-RU" sz="1600" dirty="0" smtClean="0">
                          <a:latin typeface="Calibri"/>
                          <a:ea typeface="Calibri"/>
                          <a:cs typeface="Times New Roman"/>
                        </a:rPr>
                        <a:t>2013 </a:t>
                      </a:r>
                      <a:r>
                        <a:rPr lang="ru-RU" sz="1600" dirty="0">
                          <a:latin typeface="Calibri"/>
                          <a:ea typeface="Calibri"/>
                          <a:cs typeface="Times New Roman"/>
                        </a:rPr>
                        <a:t>-  2014 </a:t>
                      </a:r>
                      <a:r>
                        <a:rPr lang="ru-RU" sz="1600" dirty="0" err="1">
                          <a:latin typeface="Calibri"/>
                          <a:ea typeface="Calibri"/>
                          <a:cs typeface="Times New Roman"/>
                        </a:rPr>
                        <a:t>уч</a:t>
                      </a:r>
                      <a:r>
                        <a:rPr lang="ru-RU" sz="1600" dirty="0">
                          <a:latin typeface="Calibri"/>
                          <a:ea typeface="Calibri"/>
                          <a:cs typeface="Times New Roman"/>
                        </a:rPr>
                        <a:t>. год</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47757">
                <a:tc>
                  <a:txBody>
                    <a:bodyPr/>
                    <a:lstStyle/>
                    <a:p>
                      <a:pPr>
                        <a:lnSpc>
                          <a:spcPct val="115000"/>
                        </a:lnSpc>
                        <a:spcAft>
                          <a:spcPts val="0"/>
                        </a:spcAft>
                      </a:pPr>
                      <a:r>
                        <a:rPr lang="ru-RU" sz="1600" dirty="0">
                          <a:latin typeface="Calibri"/>
                          <a:ea typeface="Calibri"/>
                          <a:cs typeface="Times New Roman"/>
                        </a:rPr>
                        <a:t>2014 – 2015 </a:t>
                      </a:r>
                      <a:r>
                        <a:rPr lang="ru-RU" sz="1600" dirty="0" err="1">
                          <a:latin typeface="Calibri"/>
                          <a:ea typeface="Calibri"/>
                          <a:cs typeface="Times New Roman"/>
                        </a:rPr>
                        <a:t>уч</a:t>
                      </a:r>
                      <a:r>
                        <a:rPr lang="ru-RU" sz="1600" dirty="0">
                          <a:latin typeface="Calibri"/>
                          <a:ea typeface="Calibri"/>
                          <a:cs typeface="Times New Roman"/>
                        </a:rPr>
                        <a:t>. год</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3793"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smtClean="0"/>
              <a:t>Контрольные нормативы:</a:t>
            </a:r>
            <a:endParaRPr lang="ru-RU" dirty="0"/>
          </a:p>
        </p:txBody>
      </p:sp>
      <p:grpSp>
        <p:nvGrpSpPr>
          <p:cNvPr id="34818" name="Group 2"/>
          <p:cNvGrpSpPr>
            <a:grpSpLocks/>
          </p:cNvGrpSpPr>
          <p:nvPr/>
        </p:nvGrpSpPr>
        <p:grpSpPr bwMode="auto">
          <a:xfrm>
            <a:off x="214282" y="1285860"/>
            <a:ext cx="4637088" cy="1755775"/>
            <a:chOff x="1368" y="763"/>
            <a:chExt cx="7301" cy="2765"/>
          </a:xfrm>
        </p:grpSpPr>
        <p:pic>
          <p:nvPicPr>
            <p:cNvPr id="34819" name="Picture 3"/>
            <p:cNvPicPr>
              <a:picLocks noChangeAspect="1" noChangeArrowheads="1"/>
            </p:cNvPicPr>
            <p:nvPr/>
          </p:nvPicPr>
          <p:blipFill>
            <a:blip r:embed="rId2" cstate="print"/>
            <a:srcRect/>
            <a:stretch>
              <a:fillRect/>
            </a:stretch>
          </p:blipFill>
          <p:spPr bwMode="auto">
            <a:xfrm>
              <a:off x="1368" y="763"/>
              <a:ext cx="7301" cy="2326"/>
            </a:xfrm>
            <a:prstGeom prst="rect">
              <a:avLst/>
            </a:prstGeom>
            <a:noFill/>
          </p:spPr>
        </p:pic>
        <p:sp>
          <p:nvSpPr>
            <p:cNvPr id="34820" name="Text Box 4"/>
            <p:cNvSpPr txBox="1">
              <a:spLocks noChangeArrowheads="1"/>
            </p:cNvSpPr>
            <p:nvPr/>
          </p:nvSpPr>
          <p:spPr bwMode="auto">
            <a:xfrm>
              <a:off x="1980" y="3189"/>
              <a:ext cx="4918" cy="338"/>
            </a:xfrm>
            <a:prstGeom prst="rect">
              <a:avLst/>
            </a:prstGeom>
            <a:noFill/>
            <a:ln w="0">
              <a:solidFill>
                <a:srgbClr val="FFFFFF"/>
              </a:solidFill>
              <a:miter lim="800000"/>
              <a:headEnd/>
              <a:tailEnd/>
            </a:ln>
          </p:spPr>
          <p:txBody>
            <a:bodyPr vert="horz" wrap="square" lIns="0" tIns="0" rIns="0" bIns="0" numCol="1" anchor="t" anchorCtr="0" compatLnSpc="1">
              <a:prstTxWarp prst="textNoShape">
                <a:avLst/>
              </a:prstTxWarp>
            </a:bodyPr>
            <a:lstStyle/>
            <a:p>
              <a:pPr marL="0" marR="0" lvl="0" indent="0" algn="just" defTabSz="914400" rtl="0" eaLnBrk="1" fontAlgn="base" latinLnBrk="0" hangingPunct="1">
                <a:lnSpc>
                  <a:spcPct val="155000"/>
                </a:lnSpc>
                <a:spcBef>
                  <a:spcPct val="0"/>
                </a:spcBef>
                <a:spcAft>
                  <a:spcPct val="0"/>
                </a:spcAft>
                <a:buClrTx/>
                <a:buSzTx/>
                <a:buFontTx/>
                <a:buNone/>
                <a:tabLst/>
              </a:pPr>
              <a:r>
                <a:rPr kumimoji="0" lang="ru-RU" sz="1500" b="0" i="0" u="none" strike="noStrike" cap="none" normalizeH="0" baseline="0" smtClean="0">
                  <a:ln>
                    <a:noFill/>
                  </a:ln>
                  <a:solidFill>
                    <a:schemeClr val="tx1"/>
                  </a:solidFill>
                  <a:effectLst/>
                  <a:latin typeface="Times New Roman" pitchFamily="18" charset="0"/>
                </a:rPr>
                <a:t>Рис. 14</a:t>
              </a:r>
              <a:r>
                <a:rPr kumimoji="0" lang="ru-RU" sz="1000" b="0" i="0" u="none" strike="noStrike" cap="none" normalizeH="0" baseline="0" smtClean="0">
                  <a:ln>
                    <a:noFill/>
                  </a:ln>
                  <a:solidFill>
                    <a:schemeClr val="tx1"/>
                  </a:solidFill>
                  <a:effectLst/>
                  <a:latin typeface="Times New Roman" pitchFamily="18" charset="0"/>
                </a:rPr>
                <a:t>	</a:t>
              </a:r>
              <a:r>
                <a:rPr kumimoji="0" lang="ru-RU" sz="1500" b="0" i="0" u="none" strike="noStrike" cap="none" normalizeH="0" baseline="0" smtClean="0">
                  <a:ln>
                    <a:noFill/>
                  </a:ln>
                  <a:solidFill>
                    <a:schemeClr val="tx1"/>
                  </a:solidFill>
                  <a:effectLst/>
                  <a:latin typeface="Times New Roman" pitchFamily="18" charset="0"/>
                </a:rPr>
                <a:t>Рис. 15</a:t>
              </a:r>
              <a:endParaRPr kumimoji="0" lang="ru-RU" sz="1800" b="0" i="0" u="none" strike="noStrike" cap="none" normalizeH="0" baseline="0" smtClean="0">
                <a:ln>
                  <a:noFill/>
                </a:ln>
                <a:solidFill>
                  <a:schemeClr val="tx1"/>
                </a:solidFill>
                <a:effectLst/>
                <a:latin typeface="Arial" pitchFamily="34" charset="0"/>
              </a:endParaRPr>
            </a:p>
          </p:txBody>
        </p:sp>
      </p:grpSp>
      <p:pic>
        <p:nvPicPr>
          <p:cNvPr id="7" name="Рисунок 6"/>
          <p:cNvPicPr/>
          <p:nvPr/>
        </p:nvPicPr>
        <p:blipFill>
          <a:blip r:embed="rId3" cstate="print"/>
          <a:srcRect/>
          <a:stretch>
            <a:fillRect/>
          </a:stretch>
        </p:blipFill>
        <p:spPr bwMode="auto">
          <a:xfrm>
            <a:off x="428596" y="3857628"/>
            <a:ext cx="4629150" cy="2076450"/>
          </a:xfrm>
          <a:prstGeom prst="rect">
            <a:avLst/>
          </a:prstGeom>
          <a:noFill/>
          <a:ln w="9525">
            <a:noFill/>
            <a:miter lim="800000"/>
            <a:headEnd/>
            <a:tailEnd/>
          </a:ln>
        </p:spPr>
      </p:pic>
      <p:pic>
        <p:nvPicPr>
          <p:cNvPr id="8" name="Рисунок 7"/>
          <p:cNvPicPr/>
          <p:nvPr/>
        </p:nvPicPr>
        <p:blipFill>
          <a:blip r:embed="rId4" cstate="print"/>
          <a:srcRect/>
          <a:stretch>
            <a:fillRect/>
          </a:stretch>
        </p:blipFill>
        <p:spPr bwMode="auto">
          <a:xfrm>
            <a:off x="5643570" y="1428736"/>
            <a:ext cx="2428875" cy="1847850"/>
          </a:xfrm>
          <a:prstGeom prst="rect">
            <a:avLst/>
          </a:prstGeom>
          <a:noFill/>
          <a:ln w="9525">
            <a:noFill/>
            <a:miter lim="800000"/>
            <a:headEnd/>
            <a:tailEnd/>
          </a:ln>
        </p:spPr>
      </p:pic>
      <p:pic>
        <p:nvPicPr>
          <p:cNvPr id="9" name="Рисунок 8"/>
          <p:cNvPicPr/>
          <p:nvPr/>
        </p:nvPicPr>
        <p:blipFill>
          <a:blip r:embed="rId5" cstate="print"/>
          <a:srcRect/>
          <a:stretch>
            <a:fillRect/>
          </a:stretch>
        </p:blipFill>
        <p:spPr bwMode="auto">
          <a:xfrm>
            <a:off x="6143636" y="4143380"/>
            <a:ext cx="1990725" cy="1819275"/>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smtClean="0"/>
              <a:t>ВЫВОД:</a:t>
            </a:r>
            <a:endParaRPr lang="ru-RU" dirty="0"/>
          </a:p>
        </p:txBody>
      </p:sp>
      <p:sp>
        <p:nvSpPr>
          <p:cNvPr id="5" name="Содержимое 4"/>
          <p:cNvSpPr>
            <a:spLocks noGrp="1"/>
          </p:cNvSpPr>
          <p:nvPr>
            <p:ph idx="1"/>
          </p:nvPr>
        </p:nvSpPr>
        <p:spPr>
          <a:xfrm>
            <a:off x="0" y="1481328"/>
            <a:ext cx="5357818" cy="4525963"/>
          </a:xfrm>
        </p:spPr>
        <p:txBody>
          <a:bodyPr>
            <a:normAutofit lnSpcReduction="10000"/>
          </a:bodyPr>
          <a:lstStyle/>
          <a:p>
            <a:r>
              <a:rPr lang="ru-RU" dirty="0" smtClean="0"/>
              <a:t>Самоконтроль помогает занимающимся физическими упражнениями и спортом лучше познать самого себя, приучает   следить за собственным здоровьем, прививает грамотное и осмысленное отношение к занятиям физической культурой.</a:t>
            </a:r>
          </a:p>
          <a:p>
            <a:endParaRPr lang="ru-RU" dirty="0" smtClean="0"/>
          </a:p>
          <a:p>
            <a:endParaRPr lang="ru-RU" dirty="0" smtClean="0"/>
          </a:p>
          <a:p>
            <a:endParaRPr lang="ru-RU" dirty="0" smtClean="0"/>
          </a:p>
          <a:p>
            <a:endParaRPr lang="ru-RU" dirty="0"/>
          </a:p>
        </p:txBody>
      </p:sp>
      <p:pic>
        <p:nvPicPr>
          <p:cNvPr id="2052" name="Picture 4" descr="E:\фото школьные\фото\DSCN2215.JPG"/>
          <p:cNvPicPr>
            <a:picLocks noChangeAspect="1" noChangeArrowheads="1"/>
          </p:cNvPicPr>
          <p:nvPr/>
        </p:nvPicPr>
        <p:blipFill>
          <a:blip r:embed="rId2" cstate="print"/>
          <a:srcRect/>
          <a:stretch>
            <a:fillRect/>
          </a:stretch>
        </p:blipFill>
        <p:spPr bwMode="auto">
          <a:xfrm rot="420000">
            <a:off x="5753371" y="328872"/>
            <a:ext cx="2412000" cy="1809145"/>
          </a:xfrm>
          <a:prstGeom prst="rect">
            <a:avLst/>
          </a:prstGeom>
          <a:ln>
            <a:noFill/>
          </a:ln>
          <a:effectLst>
            <a:outerShdw blurRad="190500" algn="tl" rotWithShape="0">
              <a:srgbClr val="000000">
                <a:alpha val="70000"/>
              </a:srgbClr>
            </a:outerShdw>
          </a:effectLst>
        </p:spPr>
      </p:pic>
      <p:pic>
        <p:nvPicPr>
          <p:cNvPr id="2054" name="Picture 6" descr="C:\Users\Света\Desktop\Снимок.PNG"/>
          <p:cNvPicPr>
            <a:picLocks noChangeAspect="1" noChangeArrowheads="1"/>
          </p:cNvPicPr>
          <p:nvPr/>
        </p:nvPicPr>
        <p:blipFill>
          <a:blip r:embed="rId3" cstate="print"/>
          <a:srcRect/>
          <a:stretch>
            <a:fillRect/>
          </a:stretch>
        </p:blipFill>
        <p:spPr bwMode="auto">
          <a:xfrm rot="-780000">
            <a:off x="6341457" y="2221744"/>
            <a:ext cx="2288103" cy="1908000"/>
          </a:xfrm>
          <a:prstGeom prst="rect">
            <a:avLst/>
          </a:prstGeom>
          <a:ln>
            <a:noFill/>
          </a:ln>
          <a:effectLst>
            <a:outerShdw blurRad="190500" algn="tl" rotWithShape="0">
              <a:srgbClr val="000000">
                <a:alpha val="70000"/>
              </a:srgbClr>
            </a:outerShdw>
          </a:effectLst>
        </p:spPr>
      </p:pic>
      <p:pic>
        <p:nvPicPr>
          <p:cNvPr id="2055" name="Picture 7" descr="C:\Users\Света\Desktop\DSCN2279.JPG"/>
          <p:cNvPicPr>
            <a:picLocks noChangeAspect="1" noChangeArrowheads="1"/>
          </p:cNvPicPr>
          <p:nvPr/>
        </p:nvPicPr>
        <p:blipFill>
          <a:blip r:embed="rId4" cstate="print"/>
          <a:srcRect/>
          <a:stretch>
            <a:fillRect/>
          </a:stretch>
        </p:blipFill>
        <p:spPr bwMode="auto">
          <a:xfrm rot="420000">
            <a:off x="6118942" y="4440992"/>
            <a:ext cx="2543802" cy="1908000"/>
          </a:xfrm>
          <a:prstGeom prst="rect">
            <a:avLst/>
          </a:prstGeom>
          <a:ln>
            <a:noFill/>
          </a:ln>
          <a:effectLst>
            <a:outerShdw blurRad="190500" algn="tl" rotWithShape="0">
              <a:srgbClr val="000000">
                <a:alpha val="70000"/>
              </a:srgbClr>
            </a:outerShdw>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idx="4294967295"/>
          </p:nvPr>
        </p:nvSpPr>
        <p:spPr>
          <a:xfrm>
            <a:off x="539552" y="274638"/>
            <a:ext cx="7690048" cy="850900"/>
          </a:xfrm>
        </p:spPr>
        <p:txBody>
          <a:bodyPr/>
          <a:lstStyle/>
          <a:p>
            <a:r>
              <a:rPr lang="ru-RU" dirty="0" smtClean="0">
                <a:solidFill>
                  <a:schemeClr val="bg2">
                    <a:lumMod val="25000"/>
                  </a:schemeClr>
                </a:solidFill>
              </a:rPr>
              <a:t>Задачи:</a:t>
            </a:r>
            <a:endParaRPr lang="ru-RU" dirty="0">
              <a:solidFill>
                <a:schemeClr val="bg2">
                  <a:lumMod val="25000"/>
                </a:schemeClr>
              </a:solidFill>
            </a:endParaRPr>
          </a:p>
        </p:txBody>
      </p:sp>
      <p:sp>
        <p:nvSpPr>
          <p:cNvPr id="4097" name="Rectangle 1"/>
          <p:cNvSpPr>
            <a:spLocks noChangeArrowheads="1"/>
          </p:cNvSpPr>
          <p:nvPr/>
        </p:nvSpPr>
        <p:spPr bwMode="auto">
          <a:xfrm>
            <a:off x="611560" y="837293"/>
            <a:ext cx="7992888"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tab pos="457200" algn="l"/>
              </a:tabLst>
            </a:pPr>
            <a:r>
              <a:rPr kumimoji="0" lang="ru-RU" sz="2800" b="0" i="0" u="none" strike="noStrike" cap="none" normalizeH="0" baseline="0" dirty="0" smtClean="0">
                <a:ln>
                  <a:noFill/>
                </a:ln>
                <a:effectLst/>
                <a:latin typeface="Calibri" pitchFamily="34" charset="0"/>
                <a:ea typeface="Times New Roman" pitchFamily="18" charset="0"/>
                <a:cs typeface="Times New Roman" pitchFamily="18" charset="0"/>
              </a:rPr>
              <a:t> расширить представление учащихся о необходимости самоконтроля в процессе физического воспитания и самовоспитания;</a:t>
            </a:r>
            <a:endParaRPr kumimoji="0" lang="ru-RU" sz="2800" b="0" i="0" u="none" strike="noStrike" cap="none" normalizeH="0" baseline="0" dirty="0" smtClean="0">
              <a:ln>
                <a:noFill/>
              </a:ln>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2800" b="0" i="0" u="none" strike="noStrike" cap="none" normalizeH="0" baseline="0" dirty="0" smtClean="0">
                <a:ln>
                  <a:noFill/>
                </a:ln>
                <a:effectLst/>
                <a:latin typeface="Calibri" pitchFamily="34" charset="0"/>
                <a:ea typeface="Times New Roman" pitchFamily="18" charset="0"/>
                <a:cs typeface="Times New Roman" pitchFamily="18" charset="0"/>
              </a:rPr>
              <a:t> формировать знания и представления учащихся о субъективных и объективных показателях самоконтроля;</a:t>
            </a:r>
            <a:endParaRPr kumimoji="0" lang="ru-RU" sz="2800" b="0" i="0" u="none" strike="noStrike" cap="none" normalizeH="0" baseline="0" dirty="0" smtClean="0">
              <a:ln>
                <a:noFill/>
              </a:ln>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2800" b="0" i="0" u="none" strike="noStrike" cap="none" normalizeH="0" baseline="0" dirty="0" smtClean="0">
                <a:ln>
                  <a:noFill/>
                </a:ln>
                <a:effectLst/>
                <a:latin typeface="Calibri" pitchFamily="34" charset="0"/>
                <a:ea typeface="Times New Roman" pitchFamily="18" charset="0"/>
                <a:cs typeface="Times New Roman" pitchFamily="18" charset="0"/>
              </a:rPr>
              <a:t> формировать знания учащихся о требованиях к ведению дневника самонаблюдения;</a:t>
            </a:r>
            <a:endParaRPr kumimoji="0" lang="ru-RU" sz="2800" b="0" i="0" u="none" strike="noStrike" cap="none" normalizeH="0" baseline="0" dirty="0" smtClean="0">
              <a:ln>
                <a:noFill/>
              </a:ln>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ru-RU" sz="2800" b="0" i="0" u="none" strike="noStrike" cap="none" normalizeH="0" baseline="0" dirty="0" smtClean="0">
                <a:ln>
                  <a:noFill/>
                </a:ln>
                <a:effectLst/>
                <a:latin typeface="Calibri" pitchFamily="34" charset="0"/>
                <a:ea typeface="Times New Roman" pitchFamily="18" charset="0"/>
                <a:cs typeface="Times New Roman" pitchFamily="18" charset="0"/>
              </a:rPr>
              <a:t> совершенствовать методику определения ЧСС после нагрузки для тренированности и самоконтроля;</a:t>
            </a:r>
          </a:p>
          <a:p>
            <a:pPr eaLnBrk="0" fontAlgn="base" hangingPunct="0">
              <a:spcBef>
                <a:spcPct val="0"/>
              </a:spcBef>
              <a:spcAft>
                <a:spcPct val="0"/>
              </a:spcAft>
              <a:buFontTx/>
              <a:buChar char="•"/>
              <a:tabLst>
                <a:tab pos="457200" algn="l"/>
              </a:tabLst>
            </a:pPr>
            <a:r>
              <a:rPr lang="ru-RU" sz="2800" dirty="0" smtClean="0">
                <a:latin typeface="Calibri" pitchFamily="34" charset="0"/>
                <a:ea typeface="Times New Roman" pitchFamily="18" charset="0"/>
                <a:cs typeface="Times New Roman" pitchFamily="18" charset="0"/>
              </a:rPr>
              <a:t> воспитывать потребность  вести дневник самоконтроля своего здоровья.</a:t>
            </a:r>
            <a:endParaRPr kumimoji="0" lang="ru-RU" sz="2800" b="0" i="0" u="none" strike="noStrike" cap="none" normalizeH="0" baseline="0" dirty="0" smtClean="0">
              <a:ln>
                <a:noFill/>
              </a:ln>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endParaRPr kumimoji="0" lang="ru-RU" sz="2000" b="0" i="0" u="none" strike="noStrike" cap="none" normalizeH="0" baseline="0" dirty="0" smtClean="0">
              <a:ln>
                <a:noFill/>
              </a:ln>
              <a:effectLst/>
              <a:latin typeface="Arial" pitchFamily="34" charset="0"/>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00034" y="2786058"/>
            <a:ext cx="8401080" cy="3554419"/>
          </a:xfrm>
        </p:spPr>
        <p:txBody>
          <a:bodyPr/>
          <a:lstStyle/>
          <a:p>
            <a:pPr>
              <a:buNone/>
            </a:pPr>
            <a:r>
              <a:rPr lang="ru-RU" sz="3200" dirty="0" smtClean="0">
                <a:solidFill>
                  <a:srgbClr val="00B0F0"/>
                </a:solidFill>
              </a:rPr>
              <a:t>Самоконтроль</a:t>
            </a:r>
            <a:r>
              <a:rPr lang="ru-RU" sz="3200" dirty="0" smtClean="0"/>
              <a:t> — это регулярное</a:t>
            </a:r>
          </a:p>
          <a:p>
            <a:pPr>
              <a:buNone/>
            </a:pPr>
            <a:r>
              <a:rPr lang="ru-RU" sz="3200" dirty="0" smtClean="0"/>
              <a:t>наблюдение за состоянием своего</a:t>
            </a:r>
          </a:p>
          <a:p>
            <a:pPr>
              <a:buNone/>
            </a:pPr>
            <a:r>
              <a:rPr lang="ru-RU" sz="3200" dirty="0" smtClean="0"/>
              <a:t>здоровья и физического развития и их</a:t>
            </a:r>
          </a:p>
          <a:p>
            <a:pPr>
              <a:buNone/>
            </a:pPr>
            <a:r>
              <a:rPr lang="ru-RU" sz="3200" dirty="0" smtClean="0"/>
              <a:t>изменений под влиянием занятий</a:t>
            </a:r>
          </a:p>
          <a:p>
            <a:pPr>
              <a:buNone/>
            </a:pPr>
            <a:r>
              <a:rPr lang="ru-RU" sz="3200" dirty="0" smtClean="0"/>
              <a:t>физкультурой и спортом.</a:t>
            </a:r>
            <a:endParaRPr lang="ru-RU" dirty="0"/>
          </a:p>
        </p:txBody>
      </p:sp>
      <p:sp>
        <p:nvSpPr>
          <p:cNvPr id="2" name="Заголовок 1"/>
          <p:cNvSpPr>
            <a:spLocks noGrp="1"/>
          </p:cNvSpPr>
          <p:nvPr>
            <p:ph type="title"/>
          </p:nvPr>
        </p:nvSpPr>
        <p:spPr>
          <a:xfrm>
            <a:off x="457200" y="274638"/>
            <a:ext cx="8472518" cy="2297106"/>
          </a:xfrm>
        </p:spPr>
        <p:txBody>
          <a:bodyPr>
            <a:normAutofit fontScale="90000"/>
          </a:bodyPr>
          <a:lstStyle/>
          <a:p>
            <a:r>
              <a:rPr lang="ru-RU" sz="2700" dirty="0" smtClean="0"/>
              <a:t>Если ты регулярно занимаешься физическими упражнениями (самостоятельно или в спортивной секции), то тебе очень важно научиться правильно оценивать своё самочувствие и контролировать, как твой организм справляется с физическими нагрузками. Это и есть </a:t>
            </a:r>
            <a:r>
              <a:rPr lang="ru-RU" sz="2700" b="1" dirty="0" smtClean="0">
                <a:solidFill>
                  <a:schemeClr val="bg2">
                    <a:lumMod val="50000"/>
                  </a:schemeClr>
                </a:solidFill>
              </a:rPr>
              <a:t>самоконтроль.</a:t>
            </a:r>
            <a:endParaRPr lang="ru-RU" sz="3200" dirty="0">
              <a:solidFill>
                <a:schemeClr val="bg2">
                  <a:lumMod val="50000"/>
                </a:schemeClr>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idx="4294967295"/>
          </p:nvPr>
        </p:nvSpPr>
        <p:spPr>
          <a:xfrm>
            <a:off x="3203848" y="260648"/>
            <a:ext cx="5688632" cy="1944216"/>
          </a:xfrm>
        </p:spPr>
        <p:txBody>
          <a:bodyPr>
            <a:normAutofit/>
          </a:bodyPr>
          <a:lstStyle/>
          <a:p>
            <a:r>
              <a:rPr lang="ru-RU" sz="2400" dirty="0" smtClean="0"/>
              <a:t>Самоконтроль не может заменить врачебного контроля, он является лишь дополнением к нему.</a:t>
            </a:r>
            <a:br>
              <a:rPr lang="ru-RU" sz="2400" dirty="0" smtClean="0"/>
            </a:br>
            <a:endParaRPr lang="ru-RU" sz="2400" dirty="0"/>
          </a:p>
        </p:txBody>
      </p:sp>
      <p:sp>
        <p:nvSpPr>
          <p:cNvPr id="4" name="Прямоугольник 3"/>
          <p:cNvSpPr/>
          <p:nvPr/>
        </p:nvSpPr>
        <p:spPr>
          <a:xfrm>
            <a:off x="611560" y="4869160"/>
            <a:ext cx="8784976" cy="1200329"/>
          </a:xfrm>
          <a:prstGeom prst="rect">
            <a:avLst/>
          </a:prstGeom>
        </p:spPr>
        <p:txBody>
          <a:bodyPr wrap="square">
            <a:spAutoFit/>
          </a:bodyPr>
          <a:lstStyle/>
          <a:p>
            <a:r>
              <a:rPr lang="ru-RU" sz="2400" dirty="0" smtClean="0"/>
              <a:t>Самоконтроль необходимо вести постоянно и регулировать – во все периоды занятий физическими упражнениями, а также во время отдыха .</a:t>
            </a:r>
            <a:endParaRPr lang="ru-RU" sz="2400" dirty="0"/>
          </a:p>
        </p:txBody>
      </p:sp>
      <p:sp>
        <p:nvSpPr>
          <p:cNvPr id="6" name="Прямоугольник 5"/>
          <p:cNvSpPr/>
          <p:nvPr/>
        </p:nvSpPr>
        <p:spPr>
          <a:xfrm>
            <a:off x="2699792" y="1844824"/>
            <a:ext cx="6264696" cy="2677656"/>
          </a:xfrm>
          <a:prstGeom prst="rect">
            <a:avLst/>
          </a:prstGeom>
        </p:spPr>
        <p:txBody>
          <a:bodyPr wrap="square">
            <a:spAutoFit/>
          </a:bodyPr>
          <a:lstStyle/>
          <a:p>
            <a:r>
              <a:rPr lang="ru-RU" sz="2400" dirty="0" smtClean="0">
                <a:latin typeface="+mj-lt"/>
              </a:rPr>
              <a:t>Самоконтроль состоит из общедоступных приемов наблюдения . В него входит учет </a:t>
            </a:r>
          </a:p>
          <a:p>
            <a:r>
              <a:rPr lang="ru-RU" sz="2400" u="sng" dirty="0" smtClean="0">
                <a:latin typeface="+mj-lt"/>
              </a:rPr>
              <a:t>субъективных</a:t>
            </a:r>
            <a:r>
              <a:rPr lang="ru-RU" sz="2400" dirty="0" smtClean="0">
                <a:latin typeface="+mj-lt"/>
              </a:rPr>
              <a:t> (самочувствие , сон , аппетит и др.) и </a:t>
            </a:r>
          </a:p>
          <a:p>
            <a:r>
              <a:rPr lang="ru-RU" sz="2400" u="sng" dirty="0" smtClean="0">
                <a:latin typeface="+mj-lt"/>
              </a:rPr>
              <a:t>объективных</a:t>
            </a:r>
            <a:r>
              <a:rPr lang="ru-RU" sz="2400" dirty="0" smtClean="0">
                <a:latin typeface="+mj-lt"/>
              </a:rPr>
              <a:t> (вес, пульс, спирометрия и </a:t>
            </a:r>
            <a:r>
              <a:rPr lang="ru-RU" sz="2400" dirty="0" err="1" smtClean="0">
                <a:latin typeface="+mj-lt"/>
              </a:rPr>
              <a:t>др</a:t>
            </a:r>
            <a:r>
              <a:rPr lang="ru-RU" sz="2400" dirty="0" smtClean="0">
                <a:latin typeface="+mj-lt"/>
              </a:rPr>
              <a:t> .) показателей .</a:t>
            </a:r>
            <a:endParaRPr lang="ru-RU" sz="2400" dirty="0">
              <a:latin typeface="+mj-lt"/>
            </a:endParaRPr>
          </a:p>
        </p:txBody>
      </p:sp>
      <p:pic>
        <p:nvPicPr>
          <p:cNvPr id="23553" name="Picture 1" descr="C:\Users\Света\Desktop\0013569_1298212200.jpg"/>
          <p:cNvPicPr>
            <a:picLocks noChangeAspect="1" noChangeArrowheads="1"/>
          </p:cNvPicPr>
          <p:nvPr/>
        </p:nvPicPr>
        <p:blipFill>
          <a:blip r:embed="rId2" cstate="print"/>
          <a:srcRect/>
          <a:stretch>
            <a:fillRect/>
          </a:stretch>
        </p:blipFill>
        <p:spPr bwMode="auto">
          <a:xfrm>
            <a:off x="251520" y="260648"/>
            <a:ext cx="2304256" cy="2304256"/>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274638"/>
            <a:ext cx="4471990" cy="6369072"/>
          </a:xfrm>
        </p:spPr>
        <p:txBody>
          <a:bodyPr>
            <a:normAutofit fontScale="90000"/>
          </a:bodyPr>
          <a:lstStyle/>
          <a:p>
            <a:r>
              <a:rPr lang="ru-RU" sz="2600" dirty="0" smtClean="0"/>
              <a:t>   Если после занятий самочувствие, настроение, аппетит и сон нормальные, значит, твой организм хорошо переносит нагрузки. </a:t>
            </a:r>
            <a:br>
              <a:rPr lang="ru-RU" sz="2600" dirty="0" smtClean="0"/>
            </a:br>
            <a:r>
              <a:rPr lang="ru-RU" sz="2600" dirty="0" smtClean="0"/>
              <a:t>   Если после тренировки ты ощущаешь небольшую усталость, значит, нагрузка была достаточной.</a:t>
            </a:r>
            <a:r>
              <a:rPr lang="ru-RU" sz="2000" dirty="0" smtClean="0"/>
              <a:t> </a:t>
            </a:r>
            <a:br>
              <a:rPr lang="ru-RU" sz="2000" dirty="0" smtClean="0"/>
            </a:br>
            <a:r>
              <a:rPr lang="ru-RU" sz="2000" dirty="0" smtClean="0"/>
              <a:t>    </a:t>
            </a:r>
            <a:r>
              <a:rPr lang="ru-RU" sz="2400" dirty="0" smtClean="0"/>
              <a:t>Если во время тренировки краснеет лицо, учащаются дыхание и сердцебиение, появляется испарина, это вполне нормально.</a:t>
            </a:r>
            <a:br>
              <a:rPr lang="ru-RU" sz="2400" dirty="0" smtClean="0"/>
            </a:br>
            <a:r>
              <a:rPr lang="ru-RU" sz="2600" dirty="0" smtClean="0"/>
              <a:t/>
            </a:r>
            <a:br>
              <a:rPr lang="ru-RU" sz="2600" dirty="0" smtClean="0"/>
            </a:br>
            <a:endParaRPr lang="ru-RU" sz="2600" dirty="0"/>
          </a:p>
        </p:txBody>
      </p:sp>
      <p:pic>
        <p:nvPicPr>
          <p:cNvPr id="4" name="Рисунок 3"/>
          <p:cNvPicPr/>
          <p:nvPr/>
        </p:nvPicPr>
        <p:blipFill>
          <a:blip r:embed="rId2" cstate="print"/>
          <a:srcRect l="48600"/>
          <a:stretch>
            <a:fillRect/>
          </a:stretch>
        </p:blipFill>
        <p:spPr bwMode="auto">
          <a:xfrm>
            <a:off x="4929190" y="857232"/>
            <a:ext cx="3714776" cy="4572032"/>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274638"/>
            <a:ext cx="4329114" cy="6297634"/>
          </a:xfrm>
        </p:spPr>
        <p:txBody>
          <a:bodyPr>
            <a:normAutofit fontScale="90000"/>
          </a:bodyPr>
          <a:lstStyle/>
          <a:p>
            <a:r>
              <a:rPr lang="ru-RU" sz="2800" dirty="0" smtClean="0"/>
              <a:t>   Однако, если во время занятия или после него лицо побледнело, выступил обильный</a:t>
            </a:r>
            <a:br>
              <a:rPr lang="ru-RU" sz="2800" dirty="0" smtClean="0"/>
            </a:br>
            <a:r>
              <a:rPr lang="ru-RU" sz="2800" dirty="0" smtClean="0"/>
              <a:t>пот, появились головокружение, тошнота, значит, нагрузка для тебя </a:t>
            </a:r>
            <a:r>
              <a:rPr lang="ru-RU" sz="2800" u="sng" dirty="0" smtClean="0"/>
              <a:t>слишком велика. </a:t>
            </a:r>
            <a:r>
              <a:rPr lang="ru-RU" sz="2800" dirty="0" smtClean="0"/>
              <a:t>Нередко после таких занятий ухудшается аппетит, появляется раздражительность, нарушается сон.</a:t>
            </a:r>
            <a:br>
              <a:rPr lang="ru-RU" sz="2800" dirty="0" smtClean="0"/>
            </a:br>
            <a:endParaRPr lang="ru-RU" sz="2800" dirty="0"/>
          </a:p>
        </p:txBody>
      </p:sp>
      <p:pic>
        <p:nvPicPr>
          <p:cNvPr id="4" name="Рисунок 3"/>
          <p:cNvPicPr/>
          <p:nvPr/>
        </p:nvPicPr>
        <p:blipFill>
          <a:blip r:embed="rId2" cstate="print"/>
          <a:srcRect r="48269"/>
          <a:stretch>
            <a:fillRect/>
          </a:stretch>
        </p:blipFill>
        <p:spPr bwMode="auto">
          <a:xfrm>
            <a:off x="5000628" y="857232"/>
            <a:ext cx="3714776" cy="4714908"/>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214282" y="1481328"/>
            <a:ext cx="8472518" cy="4525963"/>
          </a:xfrm>
        </p:spPr>
        <p:txBody>
          <a:bodyPr/>
          <a:lstStyle/>
          <a:p>
            <a:pPr>
              <a:buNone/>
            </a:pPr>
            <a:r>
              <a:rPr lang="ru-RU" dirty="0" smtClean="0"/>
              <a:t>  </a:t>
            </a:r>
            <a:r>
              <a:rPr lang="ru-RU" sz="3200" dirty="0" smtClean="0"/>
              <a:t>Прежде всего обратись к врачу, посоветуйся с учителем физкультуры или тренером. Если со здоровьем всё в порядке, значит, надо или на время прервать занятия физическими упражнениями, или снизить нагрузку (например, уменьшить количество повторений упражнения, сократить время бега и т. д.).</a:t>
            </a:r>
          </a:p>
          <a:p>
            <a:pPr>
              <a:buNone/>
            </a:pPr>
            <a:endParaRPr lang="ru-RU" dirty="0"/>
          </a:p>
        </p:txBody>
      </p:sp>
      <p:sp>
        <p:nvSpPr>
          <p:cNvPr id="3" name="Заголовок 2"/>
          <p:cNvSpPr>
            <a:spLocks noGrp="1"/>
          </p:cNvSpPr>
          <p:nvPr>
            <p:ph type="title"/>
          </p:nvPr>
        </p:nvSpPr>
        <p:spPr/>
        <p:txBody>
          <a:bodyPr>
            <a:normAutofit/>
          </a:bodyPr>
          <a:lstStyle/>
          <a:p>
            <a:r>
              <a:rPr lang="ru-RU" sz="4000" dirty="0" smtClean="0">
                <a:solidFill>
                  <a:srgbClr val="FF0000"/>
                </a:solidFill>
              </a:rPr>
              <a:t>Что в таких случаях делать? </a:t>
            </a:r>
            <a:endParaRPr lang="ru-RU" sz="4000" dirty="0">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500034" y="2000240"/>
            <a:ext cx="8229600" cy="4525963"/>
          </a:xfrm>
        </p:spPr>
        <p:txBody>
          <a:bodyPr>
            <a:normAutofit fontScale="92500" lnSpcReduction="10000"/>
          </a:bodyPr>
          <a:lstStyle/>
          <a:p>
            <a:r>
              <a:rPr lang="ru-RU" dirty="0" smtClean="0"/>
              <a:t>Основным процессом в организме, обеспечивающим отдых и восстановление сил, является сон. Во время сна восстанавливается работоспособность всех органов и тканей, и в первую очередь нервной системы. Особое значение в этом отношении имеют продолжительность и правильный режим сна.</a:t>
            </a:r>
          </a:p>
          <a:p>
            <a:endParaRPr lang="ru-RU" dirty="0" smtClean="0"/>
          </a:p>
          <a:p>
            <a:r>
              <a:rPr lang="ru-RU" dirty="0" smtClean="0"/>
              <a:t>В дневнике самоконтроля отмечаются: длительность сна, процесс засыпания, пробуждения во время сна, наличие сновидений.</a:t>
            </a:r>
          </a:p>
          <a:p>
            <a:endParaRPr lang="ru-RU" dirty="0"/>
          </a:p>
        </p:txBody>
      </p:sp>
      <p:sp>
        <p:nvSpPr>
          <p:cNvPr id="3" name="Заголовок 2"/>
          <p:cNvSpPr>
            <a:spLocks noGrp="1"/>
          </p:cNvSpPr>
          <p:nvPr>
            <p:ph type="title"/>
          </p:nvPr>
        </p:nvSpPr>
        <p:spPr>
          <a:xfrm>
            <a:off x="1643042" y="274638"/>
            <a:ext cx="7043758" cy="1797040"/>
          </a:xfrm>
        </p:spPr>
        <p:txBody>
          <a:bodyPr>
            <a:noAutofit/>
          </a:bodyPr>
          <a:lstStyle/>
          <a:p>
            <a:r>
              <a:rPr lang="ru-RU" sz="7200" dirty="0" smtClean="0"/>
              <a:t>СОН</a:t>
            </a:r>
            <a:endParaRPr lang="ru-RU" sz="7200" dirty="0"/>
          </a:p>
        </p:txBody>
      </p:sp>
      <p:pic>
        <p:nvPicPr>
          <p:cNvPr id="1026" name="Picture 2" descr="C:\Documents and Settings\Admin\Рабочий стол\54194088.jpg"/>
          <p:cNvPicPr>
            <a:picLocks noChangeAspect="1" noChangeArrowheads="1"/>
          </p:cNvPicPr>
          <p:nvPr/>
        </p:nvPicPr>
        <p:blipFill>
          <a:blip r:embed="rId2" cstate="print"/>
          <a:srcRect/>
          <a:stretch>
            <a:fillRect/>
          </a:stretch>
        </p:blipFill>
        <p:spPr bwMode="auto">
          <a:xfrm>
            <a:off x="5357818" y="214289"/>
            <a:ext cx="2714644" cy="1813297"/>
          </a:xfrm>
          <a:prstGeom prst="rect">
            <a:avLst/>
          </a:prstGeom>
          <a:ln>
            <a:noFill/>
          </a:ln>
          <a:effectLst>
            <a:softEdge rad="112500"/>
          </a:effectLst>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313</TotalTime>
  <Words>1158</Words>
  <Application>Microsoft Office PowerPoint</Application>
  <PresentationFormat>Экран (4:3)</PresentationFormat>
  <Paragraphs>151</Paragraphs>
  <Slides>25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25</vt:i4>
      </vt:variant>
    </vt:vector>
  </HeadingPairs>
  <TitlesOfParts>
    <vt:vector size="26" baseType="lpstr">
      <vt:lpstr>Открытая</vt:lpstr>
      <vt:lpstr>Слайд 1</vt:lpstr>
      <vt:lpstr>Прежде всего, не навреди.  Гиппократ –  древнегреческий врач </vt:lpstr>
      <vt:lpstr>Задачи:</vt:lpstr>
      <vt:lpstr>Если ты регулярно занимаешься физическими упражнениями (самостоятельно или в спортивной секции), то тебе очень важно научиться правильно оценивать своё самочувствие и контролировать, как твой организм справляется с физическими нагрузками. Это и есть самоконтроль.</vt:lpstr>
      <vt:lpstr>Самоконтроль не может заменить врачебного контроля, он является лишь дополнением к нему. </vt:lpstr>
      <vt:lpstr>   Если после занятий самочувствие, настроение, аппетит и сон нормальные, значит, твой организм хорошо переносит нагрузки.     Если после тренировки ты ощущаешь небольшую усталость, значит, нагрузка была достаточной.      Если во время тренировки краснеет лицо, учащаются дыхание и сердцебиение, появляется испарина, это вполне нормально.  </vt:lpstr>
      <vt:lpstr>   Однако, если во время занятия или после него лицо побледнело, выступил обильный пот, появились головокружение, тошнота, значит, нагрузка для тебя слишком велика. Нередко после таких занятий ухудшается аппетит, появляется раздражительность, нарушается сон. </vt:lpstr>
      <vt:lpstr>Что в таких случаях делать? </vt:lpstr>
      <vt:lpstr>СОН</vt:lpstr>
      <vt:lpstr>Аппетит</vt:lpstr>
      <vt:lpstr>ПУЛЬС</vt:lpstr>
      <vt:lpstr>Существует несколько способов измерения пульса:</vt:lpstr>
      <vt:lpstr>Как подсчитать свой пульс?</vt:lpstr>
      <vt:lpstr>Слайд 14</vt:lpstr>
      <vt:lpstr>Слайд 15</vt:lpstr>
      <vt:lpstr>Наиболее удобная форма  самоконтроля –  ДНЕВНИК самоконтроля.  Содержание и построение дневника может быть различным, он включает в себя как субъективные, так и объективные показатели самоконтроля. </vt:lpstr>
      <vt:lpstr>Дневник самоконтроля может состоять из нескольких частей. Первая часть 2—3 странички. Здесь, например, один раз в полгода записывай свой рост, массу тела (вес) и окружность грудной клетки. По записям ты вместе с родителями будешь следить за ростом и развитием твоего организма.</vt:lpstr>
      <vt:lpstr>Рост  можно измерить так. Вместе с родителями с помощью сантиметра нанеси, на дверной косяк разметку по 1 см от 100 до 150 см снизу вверх. Простейший ростомер готов! Теперь прими правильную позу, как показано на рисунке, чтобы затылок, лопатки, ягодицы и пятки касались стены.</vt:lpstr>
      <vt:lpstr>Массу тела легко контролировать с помощью напольных весов. Взвешиваться надо утром перед завтраком. </vt:lpstr>
      <vt:lpstr>Как измерять объём грудной клетки, показано  на рисунке </vt:lpstr>
      <vt:lpstr>Вторая часть - данные о своём самочувствии и пульсе в дни тренировок или самостоятельных занятий физическими упражнениями.</vt:lpstr>
      <vt:lpstr>Слайд 22</vt:lpstr>
      <vt:lpstr>Третья часть - мои спортивные достижения. А для того чтобы ты знал, улучшаются ли они, один раз в 2—3 месяца выполняй контрольные упражнения.</vt:lpstr>
      <vt:lpstr>Контрольные нормативы:</vt:lpstr>
      <vt:lpstr>ВЫВОД:</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USER</cp:lastModifiedBy>
  <cp:revision>60</cp:revision>
  <dcterms:created xsi:type="dcterms:W3CDTF">2014-02-02T10:50:52Z</dcterms:created>
  <dcterms:modified xsi:type="dcterms:W3CDTF">2020-04-12T10:36:44Z</dcterms:modified>
</cp:coreProperties>
</file>